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733" r:id="rId2"/>
    <p:sldMasterId id="2147483745" r:id="rId3"/>
  </p:sldMasterIdLst>
  <p:notesMasterIdLst>
    <p:notesMasterId r:id="rId36"/>
  </p:notesMasterIdLst>
  <p:sldIdLst>
    <p:sldId id="256" r:id="rId4"/>
    <p:sldId id="257" r:id="rId5"/>
    <p:sldId id="258" r:id="rId6"/>
    <p:sldId id="260" r:id="rId7"/>
    <p:sldId id="278" r:id="rId8"/>
    <p:sldId id="282" r:id="rId9"/>
    <p:sldId id="281" r:id="rId10"/>
    <p:sldId id="259" r:id="rId11"/>
    <p:sldId id="279" r:id="rId12"/>
    <p:sldId id="272" r:id="rId13"/>
    <p:sldId id="262" r:id="rId14"/>
    <p:sldId id="275" r:id="rId15"/>
    <p:sldId id="263" r:id="rId16"/>
    <p:sldId id="291" r:id="rId17"/>
    <p:sldId id="264" r:id="rId18"/>
    <p:sldId id="284" r:id="rId19"/>
    <p:sldId id="283" r:id="rId20"/>
    <p:sldId id="295" r:id="rId21"/>
    <p:sldId id="287" r:id="rId22"/>
    <p:sldId id="305" r:id="rId23"/>
    <p:sldId id="277" r:id="rId24"/>
    <p:sldId id="286" r:id="rId25"/>
    <p:sldId id="301" r:id="rId26"/>
    <p:sldId id="302" r:id="rId27"/>
    <p:sldId id="300" r:id="rId28"/>
    <p:sldId id="303" r:id="rId29"/>
    <p:sldId id="294" r:id="rId30"/>
    <p:sldId id="306" r:id="rId31"/>
    <p:sldId id="293" r:id="rId32"/>
    <p:sldId id="307" r:id="rId33"/>
    <p:sldId id="308" r:id="rId34"/>
    <p:sldId id="296" r:id="rId35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ill Sans MT" panose="020B0502020104020203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DCDCD"/>
    <a:srgbClr val="CECECE"/>
    <a:srgbClr val="E4E4E4"/>
    <a:srgbClr val="BABABA"/>
    <a:srgbClr val="CBCBCB"/>
    <a:srgbClr val="007DC6"/>
    <a:srgbClr val="054086"/>
    <a:srgbClr val="A5CE4E"/>
    <a:srgbClr val="EF3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727EE-2FAA-48C9-820F-8713008C3AB6}" v="15" dt="2019-03-30T05:35:20.448"/>
  </p1510:revLst>
</p1510:revInfo>
</file>

<file path=ppt/tableStyles.xml><?xml version="1.0" encoding="utf-8"?>
<a:tblStyleLst xmlns:a="http://schemas.openxmlformats.org/drawingml/2006/main" def="{A04ABC3D-9187-4BA3-AFF0-0E41F58ADC5D}">
  <a:tblStyle styleId="{A04ABC3D-9187-4BA3-AFF0-0E41F58ADC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2070" autoAdjust="0"/>
  </p:normalViewPr>
  <p:slideViewPr>
    <p:cSldViewPr snapToGrid="0">
      <p:cViewPr varScale="1">
        <p:scale>
          <a:sx n="59" d="100"/>
          <a:sy n="59" d="100"/>
        </p:scale>
        <p:origin x="21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16410406656705"/>
          <c:y val="3.816605155668041E-2"/>
          <c:w val="0.55994582923356517"/>
          <c:h val="0.9236678968866391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c:spPr>
          <c:explosion val="2"/>
          <c:dPt>
            <c:idx val="0"/>
            <c:bubble3D val="0"/>
            <c:spPr>
              <a:gradFill flip="none" rotWithShape="1">
                <a:gsLst>
                  <a:gs pos="46000">
                    <a:srgbClr val="255AA8">
                      <a:tint val="66000"/>
                      <a:satMod val="160000"/>
                    </a:srgbClr>
                  </a:gs>
                  <a:gs pos="69000">
                    <a:srgbClr val="255AA8">
                      <a:tint val="44500"/>
                      <a:satMod val="160000"/>
                    </a:srgbClr>
                  </a:gs>
                  <a:gs pos="100000">
                    <a:srgbClr val="255AA8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10-4AEF-AA29-7FDF8AC12AED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rgbClr val="FFC000">
                      <a:tint val="66000"/>
                      <a:satMod val="160000"/>
                      <a:lumMod val="52000"/>
                    </a:srgbClr>
                  </a:gs>
                  <a:gs pos="75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19050">
                <a:solidFill>
                  <a:schemeClr val="accent5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010-4AEF-AA29-7FDF8AC12AED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rgbClr val="DB4415">
                      <a:tint val="66000"/>
                      <a:satMod val="160000"/>
                      <a:alpha val="91000"/>
                      <a:lumMod val="50000"/>
                    </a:srgbClr>
                  </a:gs>
                  <a:gs pos="69000">
                    <a:srgbClr val="DB4415">
                      <a:tint val="44500"/>
                      <a:satMod val="160000"/>
                    </a:srgbClr>
                  </a:gs>
                  <a:gs pos="100000">
                    <a:srgbClr val="DB4415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10-4AEF-AA29-7FDF8AC12AED}"/>
              </c:ext>
            </c:extLst>
          </c:dPt>
          <c:dPt>
            <c:idx val="3"/>
            <c:bubble3D val="0"/>
            <c:spPr>
              <a:gradFill flip="none" rotWithShape="1">
                <a:gsLst>
                  <a:gs pos="2000">
                    <a:schemeClr val="accent1">
                      <a:shade val="30000"/>
                      <a:satMod val="115000"/>
                      <a:alpha val="65000"/>
                    </a:schemeClr>
                  </a:gs>
                  <a:gs pos="53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010-4AEF-AA29-7FDF8AC12AED}"/>
              </c:ext>
            </c:extLst>
          </c:dPt>
          <c:dPt>
            <c:idx val="4"/>
            <c:bubble3D val="0"/>
            <c:spPr>
              <a:gradFill flip="none" rotWithShape="1">
                <a:gsLst>
                  <a:gs pos="0">
                    <a:srgbClr val="00B050">
                      <a:tint val="66000"/>
                      <a:satMod val="160000"/>
                      <a:lumMod val="42000"/>
                    </a:srgbClr>
                  </a:gs>
                  <a:gs pos="78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10-4AEF-AA29-7FDF8AC12AED}"/>
              </c:ext>
            </c:extLst>
          </c:dPt>
          <c:dPt>
            <c:idx val="5"/>
            <c:bubble3D val="0"/>
            <c:spPr>
              <a:gradFill flip="none" rotWithShape="1">
                <a:gsLst>
                  <a:gs pos="0">
                    <a:srgbClr val="00B0F0">
                      <a:shade val="30000"/>
                      <a:satMod val="115000"/>
                      <a:lumMod val="0"/>
                    </a:srgbClr>
                  </a:gs>
                  <a:gs pos="77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010-4AEF-AA29-7FDF8AC12AED}"/>
              </c:ext>
            </c:extLst>
          </c:dPt>
          <c:dPt>
            <c:idx val="6"/>
            <c:bubble3D val="0"/>
            <c:spPr>
              <a:gradFill flip="none" rotWithShape="1">
                <a:gsLst>
                  <a:gs pos="0">
                    <a:srgbClr val="92D050">
                      <a:shade val="30000"/>
                      <a:satMod val="115000"/>
                    </a:srgbClr>
                  </a:gs>
                  <a:gs pos="70000">
                    <a:srgbClr val="92D050">
                      <a:shade val="67500"/>
                      <a:satMod val="115000"/>
                    </a:srgbClr>
                  </a:gs>
                  <a:gs pos="100000">
                    <a:srgbClr val="92D05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10-4AEF-AA29-7FDF8AC12AED}"/>
              </c:ext>
            </c:extLst>
          </c:dPt>
          <c:dPt>
            <c:idx val="7"/>
            <c:bubble3D val="0"/>
            <c:spPr>
              <a:solidFill>
                <a:srgbClr val="002060">
                  <a:alpha val="95000"/>
                </a:srgbClr>
              </a:solidFill>
              <a:ln w="19050">
                <a:solidFill>
                  <a:schemeClr val="accent5">
                    <a:alpha val="12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010-4AEF-AA29-7FDF8AC12AED}"/>
              </c:ext>
            </c:extLst>
          </c:dPt>
          <c:cat>
            <c:strRef>
              <c:f>Sheet1!$A$2:$A$9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10-4AEF-AA29-7FDF8AC12A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5:17.44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6:49.86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3807 280,'-213'9,"-1"9,-110 27,91-7,2 11,2 9,-12 15,28 2,-337 108,519-175,31-8,0 0,0 0,0 0,0 0,0 0,0 0,0 0,0 0,0 0,0-1,0 1,0 0,0 0,0 0,0 0,0 0,0 0,0 0,0 0,0-1,0 1,0 0,0 0,0 0,0 0,0 0,-1 0,1 0,0 0,0 0,0 0,0 0,0-1,0 1,0 0,0 0,0 0,0 0,0 0,-1 0,1 0,0 0,0 0,0 0,0 0,0 0,0 0,0 0,45-26,-29 17,65-32,2 3,27-6,145-42,287-71,7 24,5 24,188 2,-273 52,-356 37,-99 12,-27 3,-16 2,0 2,-20 3,-216 28,-204 29,-1347 187,1241-166,68-12,94-16,103-16,-28 1,273-29,64-10,0 0,0 0,0 0,0 0,0 0,0 0,0 0,0 1,0-1,0 0,0 1,0-1,1 1,-1-1,0 1,0-1,0 1,1 0,-1-1,0 1,0 0,1 0,16 6,36 0,131-5,-122-2,-15-1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6:51.69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3495 0,'-1090'16,"-677"34,1621-45,-345 8,649-14,2503-1,-1658 2,-1119 3,-92 16,166-13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6:52.19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6:52.54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6:53.03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1671,'8'0,"-1"-1,0-1,1 1,-1-1,0 0,0-1,0 0,0 0,1-1,17-7,163-62,90-21,116-16,307-47,624-76,-318 63,-163-13,-583 124,319-94,-318 79,199-27,-309 72,138-48,-116 29,168-25,-311 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6:57.05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1073,'119'-68,"14"-1,-29 16,126-62,4 10,121-31,906-247,-1186 363,-14 6,-1-3,-1-3,-1-2,11-8,-33 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6:59.4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169 4,'168'-1,"45"-1,111 17,-259-5,14 4,-31-4,0-2,15-1,-161 1,-70 13,-25 11,2 0,-272 28,400-54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7:00.53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7:00.8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7:01.21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1 147,'18'-1,"1"-1,0 0,15-5,-9 2,547-86,-373 69,189 5,-258 20,1 5,91 20,-166-21,-30-6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5:18.49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3375 1,'-94'22,"-40"17,50-14,-67 19,-109 32,-4-12,-209 20,-261 6,577-77,-108-8,184-8,1-4,0-3,0-3,-11-7,-198-63,232 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7:10.20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48,'110'-2,"16"-7,34-3,129 0,151 2,204 8,362 56,442 136,-12 87,-1405-270,597 117,-563-117,-45-8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7:14.7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3591 2679,'-457'2,"-484"-5,908 3,-50-3,75 2,0 0,1 0,-1-1,1 0,0-1,0 0,0 0,0 0,-1-1,5 1,0 1,1-1,-1 0,0 0,1 0,0 0,0-1,0 1,0-1,1 1,-1-1,1 1,0-1,0 0,0 0,0 0,1 1,-1-1,1-3,0-2,0 1,0-1,1 0,0 1,0-1,1 1,0-1,1 1,1-3,2-2,0 0,2 1,0-1,0 1,1 1,0 0,9-8,21-17,32-23,32-18,24-8,75-40,107-46,-161 101,2 6,131-35,17 17,10 11,396-58,419-13,715 38,-1457 98,-118 6,-131 3,-126-2,-12 0,-36 1,-148 2,-94-1,-107-1,-158-1,277 0,-2002-15,1602-4,69 1,98 0,-426-47,602 24,-244-66,460 80,0-4,-53-26,133 43,1-1,0-2,1-1,1-1,0-2,2 0,0-3,2 0,0-1,-6-10,3-2,2-2,1 0,2-2,1-1,3-1,1 0,-1-10,18 47,1 1,-1-1,1 1,0-1,0 0,1 0,-1 1,1-1,0 0,0-2,1 4,0 0,0 1,0-1,0 1,0 0,1-1,-1 1,1 0,-1 0,1 0,0 0,0 0,0 0,0 0,0 1,0-1,0 1,1-1,-1 1,2-1,12-5,1 0,0 1,9-2,67-15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5:19.9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3394,'19'-27,"2"2,20-21,-5 6,68-70,5 4,120-90,260-164,-313 234,249-191,80-100,-338 266,18-16,69-39,-192 160,3 3,1 2,2 4,1 2,2 4,24-5,-62 25,0 2,1 1,25-2,-40 8,0 1,0 1,0 0,0 2,0 0,-1 1,10 3,-18-4,1 0,-1 0,1-1,0 0,0-1,-1 0,1-1,0 0,0-1,-1 0,1-1,2-1,6-3,0-1,-1-1,-1 0,1-2,-2 0,4-3,0-2,-2 0,1-1,-2-1,0-1,-1 0,-1-1,-1-1,11-22,-2-2,-2-1,-3-1,13-44,-26 72,0 0,0 0,-2-1,0 0,-2 0,0 12,-2 1,1 0,-1 0,0-1,0 1,-1 0,1 0,-2 0,1 1,-1-1,0 0,-1 1,1 0,-1 0,-1-1,-1 0,0 0,0 0,-1 1,0-1,0 2,-1-1,1 1,-1 0,0 0,-1 1,1 1,-1-1,0 1,0 1,0-1,0 2,0-1,0 1,0 0,-1 1,1 0,0 1,-1 0,1 0,-6 3,-19 4,0 2,1 2,0 1,1 1,1 2,-8 6,-580 343,93-51,495-296,5-5,1 2,1 1,0 1,-11 10,17-8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5:35.0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571 0,'-2'1,"-371"104,280-78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5:37.77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2304 0,'-14'1,"0"0,0 1,-12 3,-15 3,-322 34,55-8,-584 38,390-40,421-24,33-1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5:39.34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1188 277,'-561'121,"-11"26,559-143,-29 7,42-11,0-1,0 1,0 0,0 0,0 0,0 0,0 0,0 0,0 0,0 0,1 0,-1 0,0 0,0 0,0 0,0-1,0 1,0 0,0 0,0 0,0 0,0 0,0 0,0 0,0 0,0 0,0 0,-1 0,1-1,0 1,0 0,0 0,0 0,0 0,0 0,0 0,0 0,26-12,481-187,-235 96,-121 44,339-125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5:53.427"/>
    </inkml:context>
    <inkml:brush xml:id="br0">
      <inkml:brushProperty name="width" value="0.1" units="cm"/>
      <inkml:brushProperty name="height" value="0.1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6:47.6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7T12:56:48.01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faf51c6d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faf51c6d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sz="1200" dirty="0">
              <a:solidFill>
                <a:srgbClr val="71717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94061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f9a963e7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f9a963e7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10A37"/>
              </a:buClr>
              <a:buSzPts val="1200"/>
              <a:buChar char="-"/>
            </a:pPr>
            <a:endParaRPr sz="1200" dirty="0">
              <a:solidFill>
                <a:srgbClr val="010A3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f9a963e7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f9a963e7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10A37"/>
              </a:buClr>
              <a:buSzPts val="1200"/>
              <a:buChar char="-"/>
            </a:pPr>
            <a:endParaRPr sz="1200" dirty="0">
              <a:solidFill>
                <a:srgbClr val="010A37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774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9a963e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9a963e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9a963e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9a963e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1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37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753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190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43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ee8fe5f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ee8fe5f0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7" name="Google Shape;137;g4ee8fe5f0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310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223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411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33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083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675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853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684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430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3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e8fe5f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ee8fe5f0e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4" name="Google Shape;144;g4ee8fe5f0e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49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765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28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faf51c6d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faf51c6d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sz="1600" b="1" dirty="0">
              <a:solidFill>
                <a:srgbClr val="71717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21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faf51c6d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faf51c6d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sz="1600" b="1" dirty="0">
              <a:solidFill>
                <a:srgbClr val="71717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863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faf51c6d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faf51c6d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u="none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73534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f9a963e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f9a963e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faf51c6d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faf51c6d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sz="1200" dirty="0">
              <a:solidFill>
                <a:srgbClr val="71717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6837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50030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82590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9939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15996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2623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89873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273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614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851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676572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052811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463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7645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046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57460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604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788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6394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7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07168" y="48638"/>
            <a:ext cx="666750" cy="60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35638" y="4368964"/>
            <a:ext cx="9072726" cy="64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382544" y="-4881"/>
            <a:ext cx="685800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4787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8190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52.png"/><Relationship Id="rId26" Type="http://schemas.openxmlformats.org/officeDocument/2006/relationships/image" Target="../media/image55.png"/><Relationship Id="rId39" Type="http://schemas.openxmlformats.org/officeDocument/2006/relationships/customXml" Target="../ink/ink16.xml"/><Relationship Id="rId3" Type="http://schemas.openxmlformats.org/officeDocument/2006/relationships/slideLayout" Target="../slideLayouts/slideLayout13.xml"/><Relationship Id="rId21" Type="http://schemas.openxmlformats.org/officeDocument/2006/relationships/customXml" Target="../ink/ink7.xml"/><Relationship Id="rId42" Type="http://schemas.openxmlformats.org/officeDocument/2006/relationships/customXml" Target="../ink/ink18.xml"/><Relationship Id="rId47" Type="http://schemas.openxmlformats.org/officeDocument/2006/relationships/customXml" Target="../ink/ink21.xml"/><Relationship Id="rId50" Type="http://schemas.openxmlformats.org/officeDocument/2006/relationships/image" Target="../media/image65.png"/><Relationship Id="rId7" Type="http://schemas.openxmlformats.org/officeDocument/2006/relationships/customXml" Target="../ink/ink1.xml"/><Relationship Id="rId12" Type="http://schemas.openxmlformats.org/officeDocument/2006/relationships/image" Target="../media/image490.png"/><Relationship Id="rId17" Type="http://schemas.openxmlformats.org/officeDocument/2006/relationships/customXml" Target="../ink/ink5.xml"/><Relationship Id="rId25" Type="http://schemas.openxmlformats.org/officeDocument/2006/relationships/customXml" Target="../ink/ink10.xml"/><Relationship Id="rId33" Type="http://schemas.openxmlformats.org/officeDocument/2006/relationships/customXml" Target="../ink/ink15.xml"/><Relationship Id="rId38" Type="http://schemas.openxmlformats.org/officeDocument/2006/relationships/image" Target="../media/image60.png"/><Relationship Id="rId46" Type="http://schemas.openxmlformats.org/officeDocument/2006/relationships/image" Target="../media/image63.png"/><Relationship Id="rId2" Type="http://schemas.microsoft.com/office/2007/relationships/media" Target="../media/media4.mp4"/><Relationship Id="rId16" Type="http://schemas.openxmlformats.org/officeDocument/2006/relationships/image" Target="../media/image510.png"/><Relationship Id="rId20" Type="http://schemas.openxmlformats.org/officeDocument/2006/relationships/image" Target="../media/image53.png"/><Relationship Id="rId29" Type="http://schemas.openxmlformats.org/officeDocument/2006/relationships/customXml" Target="../ink/ink12.xml"/><Relationship Id="rId41" Type="http://schemas.openxmlformats.org/officeDocument/2006/relationships/customXml" Target="../ink/ink17.xml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11" Type="http://schemas.openxmlformats.org/officeDocument/2006/relationships/customXml" Target="../ink/ink2.xml"/><Relationship Id="rId24" Type="http://schemas.openxmlformats.org/officeDocument/2006/relationships/customXml" Target="../ink/ink9.xml"/><Relationship Id="rId32" Type="http://schemas.openxmlformats.org/officeDocument/2006/relationships/image" Target="../media/image57.png"/><Relationship Id="rId40" Type="http://schemas.openxmlformats.org/officeDocument/2006/relationships/image" Target="../media/image61.png"/><Relationship Id="rId45" Type="http://schemas.openxmlformats.org/officeDocument/2006/relationships/customXml" Target="../ink/ink20.xml"/><Relationship Id="rId5" Type="http://schemas.openxmlformats.org/officeDocument/2006/relationships/image" Target="../media/image50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customXml" Target="../ink/ink6.xml"/><Relationship Id="rId31" Type="http://schemas.openxmlformats.org/officeDocument/2006/relationships/customXml" Target="../ink/ink14.xml"/><Relationship Id="rId44" Type="http://schemas.openxmlformats.org/officeDocument/2006/relationships/image" Target="../media/image62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480.png"/><Relationship Id="rId14" Type="http://schemas.openxmlformats.org/officeDocument/2006/relationships/image" Target="../media/image500.png"/><Relationship Id="rId22" Type="http://schemas.openxmlformats.org/officeDocument/2006/relationships/image" Target="../media/image54.png"/><Relationship Id="rId27" Type="http://schemas.openxmlformats.org/officeDocument/2006/relationships/customXml" Target="../ink/ink11.xml"/><Relationship Id="rId30" Type="http://schemas.openxmlformats.org/officeDocument/2006/relationships/customXml" Target="../ink/ink13.xml"/><Relationship Id="rId43" Type="http://schemas.openxmlformats.org/officeDocument/2006/relationships/customXml" Target="../ink/ink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studio.com/products/rstudio/download/" TargetMode="External"/><Relationship Id="rId4" Type="http://schemas.openxmlformats.org/officeDocument/2006/relationships/hyperlink" Target="https://cran.r-project.org/bi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1CD71-C313-4B22-B205-AFB1ABCD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503"/>
            <a:ext cx="9144000" cy="521850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6934902A-D2D6-4F49-A897-43ECA7B0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976" y="114734"/>
            <a:ext cx="642982" cy="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CB8FE7-0C6E-4C9B-AB97-7E85DDDBA12A}"/>
              </a:ext>
            </a:extLst>
          </p:cNvPr>
          <p:cNvSpPr txBox="1"/>
          <p:nvPr/>
        </p:nvSpPr>
        <p:spPr>
          <a:xfrm>
            <a:off x="3902224" y="36679"/>
            <a:ext cx="185274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SzPts val="4400"/>
            </a:pPr>
            <a:r>
              <a:rPr lang="en-GB" sz="4400" b="1">
                <a:latin typeface="Calibri"/>
                <a:ea typeface="Calibri"/>
                <a:cs typeface="Calibri"/>
              </a:rPr>
              <a:t>Basics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DC77B-E44C-441F-9B3E-8261EE6F7218}"/>
              </a:ext>
            </a:extLst>
          </p:cNvPr>
          <p:cNvSpPr txBox="1"/>
          <p:nvPr/>
        </p:nvSpPr>
        <p:spPr>
          <a:xfrm>
            <a:off x="514349" y="991106"/>
            <a:ext cx="86296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 Reserved words in R</a:t>
            </a:r>
          </a:p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Type: </a:t>
            </a:r>
            <a:r>
              <a:rPr lang="en-GB" sz="20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help(“reserved”) or ?reserved </a:t>
            </a:r>
            <a:r>
              <a:rPr lang="en-GB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Identifiers (Variables and constants)</a:t>
            </a:r>
          </a:p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Type: </a:t>
            </a:r>
            <a:r>
              <a:rPr lang="en-GB" sz="20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help(“variable.names”) or ?variable.names</a:t>
            </a:r>
            <a:r>
              <a:rPr lang="en-GB" sz="200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Console</a:t>
            </a:r>
          </a:p>
          <a:p>
            <a:r>
              <a:rPr lang="en-GB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Type: </a:t>
            </a:r>
            <a:r>
              <a:rPr lang="en-GB" sz="20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help(“constants”) or ?constants </a:t>
            </a:r>
            <a:r>
              <a:rPr lang="en-GB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Console</a:t>
            </a:r>
            <a:endParaRPr lang="en-GB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R Operators</a:t>
            </a:r>
          </a:p>
          <a:p>
            <a:pPr lvl="2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Arithmetic Operators </a:t>
            </a:r>
          </a:p>
          <a:p>
            <a:pPr lvl="2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	Relational Operators</a:t>
            </a:r>
          </a:p>
          <a:p>
            <a:pPr lvl="2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	Logical Operators</a:t>
            </a:r>
          </a:p>
          <a:p>
            <a:pPr lvl="2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	Assignment Operators</a:t>
            </a:r>
          </a:p>
        </p:txBody>
      </p:sp>
    </p:spTree>
    <p:extLst>
      <p:ext uri="{BB962C8B-B14F-4D97-AF65-F5344CB8AC3E}">
        <p14:creationId xmlns:p14="http://schemas.microsoft.com/office/powerpoint/2010/main" val="217015021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/>
        </p:nvSpPr>
        <p:spPr>
          <a:xfrm>
            <a:off x="457200" y="3693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 sz="4400" b="1" i="0" u="none" strike="noStrike" cap="none">
                <a:latin typeface="Calibri"/>
                <a:ea typeface="Calibri"/>
                <a:cs typeface="Calibri"/>
                <a:sym typeface="Calibri"/>
              </a:rPr>
              <a:t>Flow</a:t>
            </a: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4400" b="1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GB" sz="4400" b="1" i="0" u="none" strike="noStrike" cap="none">
                <a:latin typeface="Calibri"/>
                <a:ea typeface="Calibri"/>
                <a:cs typeface="Calibri"/>
                <a:sym typeface="Calibri"/>
              </a:rPr>
              <a:t>ontrol</a:t>
            </a:r>
            <a:endParaRPr sz="4400" b="1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364330" y="951887"/>
            <a:ext cx="8322469" cy="359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if statement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If…else statement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Image result for r">
            <a:extLst>
              <a:ext uri="{FF2B5EF4-FFF2-40B4-BE49-F238E27FC236}">
                <a16:creationId xmlns:a16="http://schemas.microsoft.com/office/drawing/2014/main" id="{A2FFDD0C-DDD0-4C22-935B-33F09A26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36" y="166628"/>
            <a:ext cx="642982" cy="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B5E386-F40E-466E-B692-B5B49D021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r="7241"/>
          <a:stretch/>
        </p:blipFill>
        <p:spPr>
          <a:xfrm>
            <a:off x="3090049" y="905403"/>
            <a:ext cx="2092354" cy="2110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A0D802-31E1-434A-B884-C577CB78D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588" y="1157956"/>
            <a:ext cx="2567324" cy="112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ABAF79-A3B7-41DC-A744-AEBED56CE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762" y="2381001"/>
            <a:ext cx="2632847" cy="211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6FBBF5-16A1-4F46-BB25-D20DF3C42A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840" y="3160694"/>
            <a:ext cx="2424922" cy="138660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/>
          <p:nvPr/>
        </p:nvSpPr>
        <p:spPr>
          <a:xfrm>
            <a:off x="195600" y="1052875"/>
            <a:ext cx="8676938" cy="34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80D67C-A77F-4BB5-A581-D4E61E4CF7BD}"/>
              </a:ext>
            </a:extLst>
          </p:cNvPr>
          <p:cNvSpPr/>
          <p:nvPr/>
        </p:nvSpPr>
        <p:spPr>
          <a:xfrm>
            <a:off x="847631" y="171268"/>
            <a:ext cx="79554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Ifelse() function</a:t>
            </a:r>
          </a:p>
          <a:p>
            <a:pPr marL="76200" lvl="0">
              <a:buSzPts val="2400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76200" lvl="0">
              <a:buSzPts val="2400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for loop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while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3AC17-AAB4-4FD3-AC2C-F9A52F19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69" y="1002898"/>
            <a:ext cx="2027486" cy="2122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C8849-DBA4-4F1A-BDAB-FB464B7B7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597" y="1124296"/>
            <a:ext cx="2566800" cy="1195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2DCEFD-3EBB-4080-918A-3BDFAD4EA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424" y="3346590"/>
            <a:ext cx="2864963" cy="1195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25E77-01FF-4E25-B2C2-29159A33C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928" y="2416071"/>
            <a:ext cx="2253640" cy="22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1715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/>
        </p:nvSpPr>
        <p:spPr>
          <a:xfrm>
            <a:off x="985837" y="307669"/>
            <a:ext cx="6879432" cy="77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Break and Next Statement</a:t>
            </a:r>
          </a:p>
        </p:txBody>
      </p:sp>
      <p:sp>
        <p:nvSpPr>
          <p:cNvPr id="181" name="Google Shape;181;p33"/>
          <p:cNvSpPr/>
          <p:nvPr/>
        </p:nvSpPr>
        <p:spPr>
          <a:xfrm>
            <a:off x="-142131" y="-594676"/>
            <a:ext cx="8007400" cy="323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1FD0A-0990-4D05-BC7E-401E4D938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56" y="1173405"/>
            <a:ext cx="2473237" cy="2603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D4081-603A-40F9-A402-0B02DEF843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13" r="1002"/>
          <a:stretch/>
        </p:blipFill>
        <p:spPr>
          <a:xfrm>
            <a:off x="4614942" y="1024255"/>
            <a:ext cx="2528214" cy="2752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2F2D8-B5C2-4AEA-BF52-C1B3AC0A9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182" y="1661840"/>
            <a:ext cx="1944818" cy="776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9EFBF-66AB-4E57-9E79-0B031FC1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098" y="1645011"/>
            <a:ext cx="1651288" cy="79375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/>
        </p:nvSpPr>
        <p:spPr>
          <a:xfrm>
            <a:off x="964406" y="0"/>
            <a:ext cx="6879432" cy="77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endParaRPr lang="en-GB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3"/>
          <p:cNvSpPr/>
          <p:nvPr/>
        </p:nvSpPr>
        <p:spPr>
          <a:xfrm>
            <a:off x="-142131" y="-594676"/>
            <a:ext cx="8007400" cy="323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7922E-4F3C-4B19-B8D0-B1AC37F37CDC}"/>
              </a:ext>
            </a:extLst>
          </p:cNvPr>
          <p:cNvSpPr/>
          <p:nvPr/>
        </p:nvSpPr>
        <p:spPr>
          <a:xfrm>
            <a:off x="964406" y="239127"/>
            <a:ext cx="3900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Break and Next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E7B8C-98EB-4C79-8553-6A7D3B9CC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78" y="776922"/>
            <a:ext cx="2541660" cy="2753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47663-92C5-4604-BC66-CB2FCE1B3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83" y="1253907"/>
            <a:ext cx="1732424" cy="11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7750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r">
            <a:extLst>
              <a:ext uri="{FF2B5EF4-FFF2-40B4-BE49-F238E27FC236}">
                <a16:creationId xmlns:a16="http://schemas.microsoft.com/office/drawing/2014/main" id="{C512A8D3-7428-4134-982B-16E43678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9" y="86623"/>
            <a:ext cx="642982" cy="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Google Shape;186;p34"/>
          <p:cNvSpPr txBox="1"/>
          <p:nvPr/>
        </p:nvSpPr>
        <p:spPr>
          <a:xfrm>
            <a:off x="0" y="0"/>
            <a:ext cx="9143999" cy="8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GB" sz="4400" b="1"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4400" b="1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828674" y="828825"/>
            <a:ext cx="7600949" cy="378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C002-3762-48DE-A725-0C3CA8378039}"/>
              </a:ext>
            </a:extLst>
          </p:cNvPr>
          <p:cNvSpPr txBox="1"/>
          <p:nvPr/>
        </p:nvSpPr>
        <p:spPr>
          <a:xfrm>
            <a:off x="698157" y="109975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b="1"/>
              <a:t>Defining a function</a:t>
            </a: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19C73-321E-4D6E-BA87-02E83DB48C77}"/>
              </a:ext>
            </a:extLst>
          </p:cNvPr>
          <p:cNvSpPr txBox="1"/>
          <p:nvPr/>
        </p:nvSpPr>
        <p:spPr>
          <a:xfrm>
            <a:off x="698157" y="2960988"/>
            <a:ext cx="27045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b="1"/>
              <a:t>Calling a function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AEF41-147E-4438-AB0B-353773943ACB}"/>
              </a:ext>
            </a:extLst>
          </p:cNvPr>
          <p:cNvSpPr txBox="1"/>
          <p:nvPr/>
        </p:nvSpPr>
        <p:spPr>
          <a:xfrm>
            <a:off x="3084555" y="1516792"/>
            <a:ext cx="4519483" cy="116955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Courier New"/>
              </a:rPr>
              <a:t>MyFunction</a:t>
            </a:r>
            <a:r>
              <a:rPr lang="en-US" b="1">
                <a:latin typeface="Courier New"/>
              </a:rPr>
              <a:t> &lt;- function (argument){</a:t>
            </a:r>
          </a:p>
          <a:p>
            <a:r>
              <a:rPr lang="en-US" b="1">
                <a:latin typeface="Courier New"/>
              </a:rPr>
              <a:t>#Statement</a:t>
            </a:r>
          </a:p>
          <a:p>
            <a:r>
              <a:rPr lang="en-US" b="1">
                <a:latin typeface="Courier New"/>
              </a:rPr>
              <a:t>Return (argument)</a:t>
            </a:r>
          </a:p>
          <a:p>
            <a:r>
              <a:rPr lang="en-US" b="1">
                <a:latin typeface="Courier New"/>
              </a:rPr>
              <a:t>}</a:t>
            </a:r>
          </a:p>
          <a:p>
            <a:endParaRPr lang="en-US">
              <a:latin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A9206-AB16-48BC-989C-F30B5FA5D83C}"/>
              </a:ext>
            </a:extLst>
          </p:cNvPr>
          <p:cNvSpPr txBox="1"/>
          <p:nvPr/>
        </p:nvSpPr>
        <p:spPr>
          <a:xfrm>
            <a:off x="3080694" y="3366444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err="1">
                <a:latin typeface="Courier New"/>
              </a:rPr>
              <a:t>MyFunction</a:t>
            </a:r>
            <a:r>
              <a:rPr lang="en-US" b="1">
                <a:latin typeface="Courier New"/>
              </a:rPr>
              <a:t>(</a:t>
            </a:r>
            <a:r>
              <a:rPr lang="en-US" b="1" err="1">
                <a:latin typeface="Courier New"/>
              </a:rPr>
              <a:t>arg</a:t>
            </a:r>
            <a:r>
              <a:rPr lang="en-US" b="1">
                <a:latin typeface="Courier New"/>
              </a:rPr>
              <a:t>)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r">
            <a:extLst>
              <a:ext uri="{FF2B5EF4-FFF2-40B4-BE49-F238E27FC236}">
                <a16:creationId xmlns:a16="http://schemas.microsoft.com/office/drawing/2014/main" id="{C512A8D3-7428-4134-982B-16E43678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34" y="101173"/>
            <a:ext cx="642982" cy="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Google Shape;186;p34"/>
          <p:cNvSpPr txBox="1"/>
          <p:nvPr/>
        </p:nvSpPr>
        <p:spPr>
          <a:xfrm>
            <a:off x="57148" y="0"/>
            <a:ext cx="9144000" cy="8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GB" sz="4400" b="1" dirty="0">
                <a:latin typeface="Calibri"/>
                <a:ea typeface="Calibri"/>
                <a:cs typeface="Calibri"/>
                <a:sym typeface="Calibri"/>
              </a:rPr>
              <a:t>Objects And Class</a:t>
            </a:r>
            <a:endParaRPr sz="4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828674" y="828825"/>
            <a:ext cx="7600949" cy="378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FCD2F-9C8F-4570-9400-1B37E1D023AA}"/>
              </a:ext>
            </a:extLst>
          </p:cNvPr>
          <p:cNvSpPr txBox="1"/>
          <p:nvPr/>
        </p:nvSpPr>
        <p:spPr>
          <a:xfrm>
            <a:off x="999352" y="1138367"/>
            <a:ext cx="136851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/>
              <a:t>S3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96B2A-1D2A-41ED-826A-3DC6189C105A}"/>
              </a:ext>
            </a:extLst>
          </p:cNvPr>
          <p:cNvSpPr txBox="1"/>
          <p:nvPr/>
        </p:nvSpPr>
        <p:spPr>
          <a:xfrm>
            <a:off x="2914650" y="1138367"/>
            <a:ext cx="5044645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 </a:t>
            </a:r>
            <a:r>
              <a:rPr lang="en-US" sz="1600" dirty="0"/>
              <a:t>S3 class is somewhat primitive in nature. It lacks a formal definition and object of this class can be created simply by adding a class attribute to it.</a:t>
            </a:r>
          </a:p>
          <a:p>
            <a:pPr algn="l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67C7D-669D-4446-A9FE-1520B4EB8DB3}"/>
              </a:ext>
            </a:extLst>
          </p:cNvPr>
          <p:cNvSpPr txBox="1"/>
          <p:nvPr/>
        </p:nvSpPr>
        <p:spPr>
          <a:xfrm>
            <a:off x="995491" y="2246613"/>
            <a:ext cx="1353065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b="1"/>
              <a:t>S4 Class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060DB-F7F3-44E6-A8DD-3488C5D8EA74}"/>
              </a:ext>
            </a:extLst>
          </p:cNvPr>
          <p:cNvSpPr txBox="1"/>
          <p:nvPr/>
        </p:nvSpPr>
        <p:spPr>
          <a:xfrm>
            <a:off x="2914650" y="2281367"/>
            <a:ext cx="5183658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S4 class are an improvement over the S3 class. They have a formally defined structure which helps in making object of the same class look more or less similar.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32B52-B087-4515-AC54-74E4156AF589}"/>
              </a:ext>
            </a:extLst>
          </p:cNvPr>
          <p:cNvSpPr txBox="1"/>
          <p:nvPr/>
        </p:nvSpPr>
        <p:spPr>
          <a:xfrm>
            <a:off x="941430" y="3320106"/>
            <a:ext cx="1878227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b="1"/>
              <a:t>Reference Class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CAAD8-8E98-493D-A5D0-72DE4F071E8F}"/>
              </a:ext>
            </a:extLst>
          </p:cNvPr>
          <p:cNvSpPr txBox="1"/>
          <p:nvPr/>
        </p:nvSpPr>
        <p:spPr>
          <a:xfrm>
            <a:off x="2914650" y="3316245"/>
            <a:ext cx="4728003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Reference classes are basically S4 classed with an environment added to it.</a:t>
            </a:r>
          </a:p>
        </p:txBody>
      </p:sp>
    </p:spTree>
    <p:extLst>
      <p:ext uri="{BB962C8B-B14F-4D97-AF65-F5344CB8AC3E}">
        <p14:creationId xmlns:p14="http://schemas.microsoft.com/office/powerpoint/2010/main" val="86301435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0" y="-1"/>
            <a:ext cx="9144000" cy="8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" sz="4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GB" sz="4400" b="1" err="1">
                <a:latin typeface="Calibri"/>
                <a:ea typeface="Calibri"/>
                <a:cs typeface="Calibri"/>
                <a:sym typeface="Calibri"/>
              </a:rPr>
              <a:t>raphs</a:t>
            </a:r>
            <a:r>
              <a:rPr lang="en-GB" sz="4400" b="1">
                <a:latin typeface="Calibri"/>
                <a:ea typeface="Calibri"/>
                <a:cs typeface="Calibri"/>
                <a:sym typeface="Calibri"/>
              </a:rPr>
              <a:t> And Charts</a:t>
            </a:r>
            <a:endParaRPr lang="en-GB" sz="4400" b="1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85724" y="700089"/>
            <a:ext cx="9058275" cy="390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GB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GB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GB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GB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>
              <a:buSzPts val="2400"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 Plot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Histogram 	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Pie Chart 	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Plot 	Strip Chart </a:t>
            </a:r>
          </a:p>
          <a:p>
            <a:pPr marL="76200">
              <a:buClr>
                <a:schemeClr val="dk1"/>
              </a:buClr>
              <a:buSzPts val="2400"/>
            </a:pPr>
            <a:r>
              <a:rPr lang="en-GB" sz="2000" dirty="0" err="1">
                <a:solidFill>
                  <a:srgbClr val="0070C0"/>
                </a:solidFill>
              </a:rPr>
              <a:t>barplot</a:t>
            </a:r>
            <a:r>
              <a:rPr lang="en-GB" sz="2000" dirty="0">
                <a:solidFill>
                  <a:srgbClr val="0070C0"/>
                </a:solidFill>
              </a:rPr>
              <a:t>()</a:t>
            </a:r>
            <a:r>
              <a:rPr lang="en" sz="2000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	</a:t>
            </a:r>
            <a:r>
              <a:rPr lang="en-GB" sz="2000" dirty="0" err="1">
                <a:solidFill>
                  <a:srgbClr val="0070C0"/>
                </a:solidFill>
              </a:rPr>
              <a:t>hist</a:t>
            </a:r>
            <a:r>
              <a:rPr lang="en-GB" sz="2000" dirty="0">
                <a:solidFill>
                  <a:srgbClr val="0070C0"/>
                </a:solidFill>
              </a:rPr>
              <a:t>()</a:t>
            </a:r>
            <a:r>
              <a:rPr lang="en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		</a:t>
            </a:r>
            <a:r>
              <a:rPr lang="en-GB" sz="2000" dirty="0">
                <a:solidFill>
                  <a:srgbClr val="0070C0"/>
                </a:solidFill>
              </a:rPr>
              <a:t>pie()</a:t>
            </a:r>
            <a:r>
              <a:rPr lang="en" sz="2000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		</a:t>
            </a:r>
            <a:r>
              <a:rPr lang="en-GB" sz="2000" dirty="0">
                <a:solidFill>
                  <a:srgbClr val="0070C0"/>
                </a:solidFill>
              </a:rPr>
              <a:t>boxplot()</a:t>
            </a:r>
            <a:r>
              <a:rPr lang="en-GB" sz="2000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	</a:t>
            </a:r>
            <a:r>
              <a:rPr lang="en-GB" sz="2000" dirty="0" err="1">
                <a:solidFill>
                  <a:srgbClr val="0070C0"/>
                </a:solidFill>
              </a:rPr>
              <a:t>stripchart</a:t>
            </a:r>
            <a:r>
              <a:rPr lang="en-GB" sz="2000" dirty="0">
                <a:solidFill>
                  <a:srgbClr val="0070C0"/>
                </a:solidFill>
              </a:rPr>
              <a:t>()</a:t>
            </a:r>
            <a:endParaRPr lang="en-GB" sz="24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Image result for r">
            <a:extLst>
              <a:ext uri="{FF2B5EF4-FFF2-40B4-BE49-F238E27FC236}">
                <a16:creationId xmlns:a16="http://schemas.microsoft.com/office/drawing/2014/main" id="{C512A8D3-7428-4134-982B-16E43678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69" y="97340"/>
            <a:ext cx="642982" cy="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AB7553-DB28-4E06-96F2-553FFF2391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64" t="1415" r="1443" b="4397"/>
          <a:stretch/>
        </p:blipFill>
        <p:spPr>
          <a:xfrm>
            <a:off x="85724" y="2923483"/>
            <a:ext cx="1993106" cy="1569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CFE095-01C4-4BC1-84B6-DFE52A25A8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2" t="7778" r="4213" b="4444"/>
          <a:stretch/>
        </p:blipFill>
        <p:spPr>
          <a:xfrm>
            <a:off x="1437669" y="650083"/>
            <a:ext cx="2167091" cy="1666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F9741-D27A-4A7E-9372-16A49581C8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87"/>
          <a:stretch/>
        </p:blipFill>
        <p:spPr>
          <a:xfrm>
            <a:off x="3427583" y="2978702"/>
            <a:ext cx="2288834" cy="1630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3EF58-C86D-4F4F-8443-915C96572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181" y="649465"/>
            <a:ext cx="2798346" cy="16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F097E-6927-4566-81E9-6AB1EA0D5F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1792" y="2923483"/>
            <a:ext cx="1936484" cy="16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700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r">
            <a:extLst>
              <a:ext uri="{FF2B5EF4-FFF2-40B4-BE49-F238E27FC236}">
                <a16:creationId xmlns:a16="http://schemas.microsoft.com/office/drawing/2014/main" id="{C512A8D3-7428-4134-982B-16E43678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89" y="263113"/>
            <a:ext cx="642982" cy="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Google Shape;186;p34"/>
          <p:cNvSpPr txBox="1"/>
          <p:nvPr/>
        </p:nvSpPr>
        <p:spPr>
          <a:xfrm>
            <a:off x="1563900" y="230506"/>
            <a:ext cx="6209271" cy="68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-GB" sz="4400" b="1" dirty="0">
                <a:latin typeface="Calibri"/>
                <a:cs typeface="Calibri"/>
                <a:sym typeface="Calibri"/>
              </a:rPr>
              <a:t>Advance Options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FCD2F-9C8F-4570-9400-1B37E1D023AA}"/>
              </a:ext>
            </a:extLst>
          </p:cNvPr>
          <p:cNvSpPr txBox="1"/>
          <p:nvPr/>
        </p:nvSpPr>
        <p:spPr>
          <a:xfrm>
            <a:off x="335176" y="1223320"/>
            <a:ext cx="136851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Subplot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67C7D-669D-4446-A9FE-1520B4EB8DB3}"/>
              </a:ext>
            </a:extLst>
          </p:cNvPr>
          <p:cNvSpPr txBox="1"/>
          <p:nvPr/>
        </p:nvSpPr>
        <p:spPr>
          <a:xfrm>
            <a:off x="2146214" y="1234903"/>
            <a:ext cx="1353065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Saving Plots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32B52-B087-4515-AC54-74E4156AF589}"/>
              </a:ext>
            </a:extLst>
          </p:cNvPr>
          <p:cNvSpPr txBox="1"/>
          <p:nvPr/>
        </p:nvSpPr>
        <p:spPr>
          <a:xfrm>
            <a:off x="4586673" y="1265795"/>
            <a:ext cx="1878227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Color Plot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2763E-5904-45AE-91E4-657AA784B814}"/>
              </a:ext>
            </a:extLst>
          </p:cNvPr>
          <p:cNvSpPr txBox="1"/>
          <p:nvPr/>
        </p:nvSpPr>
        <p:spPr>
          <a:xfrm>
            <a:off x="6834058" y="1265795"/>
            <a:ext cx="1878227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         3D Plot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A210B-E917-4AC9-8446-08F17C05DA6C}"/>
              </a:ext>
            </a:extLst>
          </p:cNvPr>
          <p:cNvSpPr txBox="1"/>
          <p:nvPr/>
        </p:nvSpPr>
        <p:spPr>
          <a:xfrm>
            <a:off x="335175" y="1578576"/>
            <a:ext cx="136851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urier New"/>
              </a:rPr>
              <a:t>par()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4DAB98-67F0-455A-A78A-E3F5A0DE8FC5}"/>
              </a:ext>
            </a:extLst>
          </p:cNvPr>
          <p:cNvSpPr txBox="1"/>
          <p:nvPr/>
        </p:nvSpPr>
        <p:spPr>
          <a:xfrm>
            <a:off x="1806404" y="1574713"/>
            <a:ext cx="216397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</a:rPr>
              <a:t>jpeg(),</a:t>
            </a:r>
            <a:r>
              <a:rPr lang="en-US" dirty="0" err="1">
                <a:latin typeface="Courier New"/>
              </a:rPr>
              <a:t>png</a:t>
            </a:r>
            <a:r>
              <a:rPr lang="en-US" dirty="0">
                <a:latin typeface="Courier New"/>
              </a:rPr>
              <a:t>(),bmp() &amp; tiff()</a:t>
            </a:r>
          </a:p>
          <a:p>
            <a:endParaRPr lang="en-US" dirty="0">
              <a:latin typeface="Courier New"/>
            </a:endParaRPr>
          </a:p>
          <a:p>
            <a:r>
              <a:rPr lang="en-US" dirty="0" err="1">
                <a:latin typeface="Courier New"/>
              </a:rPr>
              <a:t>dev.off</a:t>
            </a:r>
            <a:r>
              <a:rPr lang="en-US" dirty="0">
                <a:latin typeface="Courier New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75FE8-897D-4914-B729-6624FA876C2F}"/>
              </a:ext>
            </a:extLst>
          </p:cNvPr>
          <p:cNvSpPr txBox="1"/>
          <p:nvPr/>
        </p:nvSpPr>
        <p:spPr>
          <a:xfrm>
            <a:off x="4254585" y="1574715"/>
            <a:ext cx="235704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urier New"/>
              </a:rPr>
              <a:t>Col="</a:t>
            </a:r>
            <a:r>
              <a:rPr lang="en-US" sz="1200"/>
              <a:t>Name of the color</a:t>
            </a:r>
            <a:r>
              <a:rPr lang="en-US" sz="1200">
                <a:latin typeface="Courier New"/>
              </a:rPr>
              <a:t>"</a:t>
            </a:r>
            <a:endParaRPr 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ABDD7-2327-49FF-805E-5EC5E36BB7C4}"/>
              </a:ext>
            </a:extLst>
          </p:cNvPr>
          <p:cNvSpPr txBox="1"/>
          <p:nvPr/>
        </p:nvSpPr>
        <p:spPr>
          <a:xfrm>
            <a:off x="6857226" y="1543822"/>
            <a:ext cx="1878227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ourier New"/>
              </a:rPr>
              <a:t>persp</a:t>
            </a:r>
            <a:r>
              <a:rPr lang="en-US">
                <a:latin typeface="Courier New"/>
              </a:rPr>
              <a:t>(x, y, z)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9E911A2-C0C9-42D8-94C3-F22D5AAF8B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52" t="-877" r="-187" b="438"/>
          <a:stretch/>
        </p:blipFill>
        <p:spPr>
          <a:xfrm>
            <a:off x="4339203" y="2698322"/>
            <a:ext cx="1786221" cy="1760857"/>
          </a:xfrm>
          <a:prstGeom prst="rect">
            <a:avLst/>
          </a:prstGeom>
        </p:spPr>
      </p:pic>
      <p:pic>
        <p:nvPicPr>
          <p:cNvPr id="20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27BD361F-5A12-4D7C-A760-145665CC3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412" y="2698322"/>
            <a:ext cx="1885951" cy="1691409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4E23D3E7-7A19-4724-A843-5070C4260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528" y="2698322"/>
            <a:ext cx="2032687" cy="1855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62573-D0B4-42DA-9C0C-B86692BCDF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83" y="2358515"/>
            <a:ext cx="1117000" cy="219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550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B91DA19-F530-4B2A-BA33-B0C10EBF6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F2495B-1E64-404C-868B-265F003A3173}"/>
              </a:ext>
            </a:extLst>
          </p:cNvPr>
          <p:cNvSpPr txBox="1"/>
          <p:nvPr/>
        </p:nvSpPr>
        <p:spPr>
          <a:xfrm>
            <a:off x="200025" y="2571750"/>
            <a:ext cx="178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C270F-361A-452A-93EA-09543450CB60}"/>
              </a:ext>
            </a:extLst>
          </p:cNvPr>
          <p:cNvSpPr txBox="1"/>
          <p:nvPr/>
        </p:nvSpPr>
        <p:spPr>
          <a:xfrm>
            <a:off x="-57150" y="2464028"/>
            <a:ext cx="224670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200" b="1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ABOUT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EBFD6-B1F8-41B6-847A-EE2581F2A021}"/>
              </a:ext>
            </a:extLst>
          </p:cNvPr>
          <p:cNvSpPr txBox="1"/>
          <p:nvPr/>
        </p:nvSpPr>
        <p:spPr>
          <a:xfrm>
            <a:off x="1259136" y="3558746"/>
            <a:ext cx="66813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1687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485900" y="179720"/>
            <a:ext cx="61722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3000" b="1" i="0" u="none" strike="noStrike" cap="none">
                <a:solidFill>
                  <a:schemeClr val="dk1"/>
                </a:solidFill>
              </a:rPr>
              <a:t>About the Assembly</a:t>
            </a:r>
            <a:endParaRPr sz="30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760810" y="857737"/>
            <a:ext cx="7622400" cy="29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 smart lab based out of In5 since Dec 2014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Over 250 free workshops done 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ASSEMBLY: HACK - Embedded systems, iOT and hardware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ASSEMBLY: CODE - Software projects - APIs, frameworks, apps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Age range: 16-60 - students, professionals, entrepreneurs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Focus on smart technology and practical applications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Forum: members.theassembly.ae</a:t>
            </a:r>
            <a:endParaRPr sz="2000" b="1" dirty="0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B809-BCBD-4E8F-8B18-D1714EC69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53" b="2692"/>
          <a:stretch/>
        </p:blipFill>
        <p:spPr>
          <a:xfrm>
            <a:off x="3301253" y="0"/>
            <a:ext cx="2912036" cy="17548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E504CA-BF43-4D5F-89AA-35A88057B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2" t="1807" r="2157" b="7981"/>
          <a:stretch/>
        </p:blipFill>
        <p:spPr>
          <a:xfrm>
            <a:off x="108804" y="2433937"/>
            <a:ext cx="3649649" cy="19128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D847D2-E4B1-4C48-9ECA-F568A68596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6" t="11005" r="8042" b="23810"/>
          <a:stretch/>
        </p:blipFill>
        <p:spPr>
          <a:xfrm>
            <a:off x="5748411" y="2376768"/>
            <a:ext cx="3186953" cy="20506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5CD757-1770-45F6-84E8-06E761F54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85" y="1886659"/>
            <a:ext cx="1121429" cy="13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728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0" y="-1"/>
            <a:ext cx="9144000" cy="8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-GB" sz="4400" b="1" dirty="0">
                <a:latin typeface="Calibri"/>
                <a:ea typeface="Calibri"/>
                <a:cs typeface="Calibri"/>
                <a:sym typeface="Calibri"/>
              </a:rPr>
              <a:t>Companies </a:t>
            </a:r>
            <a:r>
              <a:rPr lang="en-GB" sz="3200" b="1" dirty="0">
                <a:latin typeface="Calibri"/>
                <a:ea typeface="Calibri"/>
                <a:cs typeface="Calibri"/>
                <a:sym typeface="Calibri"/>
              </a:rPr>
              <a:t>Using blockchain</a:t>
            </a:r>
            <a:endParaRPr lang="en-GB" sz="4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828674" y="828825"/>
            <a:ext cx="7600949" cy="378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6426FB2-DCBF-48C2-9449-135AAE2A5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610" y="1633792"/>
            <a:ext cx="2380146" cy="2380146"/>
          </a:xfrm>
          <a:prstGeom prst="rect">
            <a:avLst/>
          </a:prstGeom>
        </p:spPr>
      </p:pic>
      <p:pic>
        <p:nvPicPr>
          <p:cNvPr id="7" name="Picture 21">
            <a:extLst>
              <a:ext uri="{FF2B5EF4-FFF2-40B4-BE49-F238E27FC236}">
                <a16:creationId xmlns:a16="http://schemas.microsoft.com/office/drawing/2014/main" id="{61CB442D-AE39-4295-BCD4-45773CD2D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444" y="1297842"/>
            <a:ext cx="1592478" cy="6718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26217E-8CD9-4592-A608-01A9B4696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718" y="2121952"/>
            <a:ext cx="1155201" cy="36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57B14-BAF7-48E8-96DE-F36D79DFA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589" y="2137686"/>
            <a:ext cx="1692059" cy="423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914BC2-E274-42F2-B216-CBA7D7F7E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9419" y="3550893"/>
            <a:ext cx="1474729" cy="645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8B072-EADC-4BD0-877F-712BBCEE9886}"/>
              </a:ext>
            </a:extLst>
          </p:cNvPr>
          <p:cNvSpPr txBox="1"/>
          <p:nvPr/>
        </p:nvSpPr>
        <p:spPr>
          <a:xfrm>
            <a:off x="3133837" y="4243992"/>
            <a:ext cx="2785892" cy="369332"/>
          </a:xfrm>
          <a:prstGeom prst="rect">
            <a:avLst/>
          </a:prstGeom>
          <a:gradFill flip="none" rotWithShape="1">
            <a:gsLst>
              <a:gs pos="0">
                <a:srgbClr val="F47937">
                  <a:shade val="30000"/>
                  <a:satMod val="115000"/>
                </a:srgbClr>
              </a:gs>
              <a:gs pos="50000">
                <a:srgbClr val="F47937">
                  <a:shade val="67500"/>
                  <a:satMod val="115000"/>
                </a:srgbClr>
              </a:gs>
              <a:gs pos="100000">
                <a:srgbClr val="F4793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Tracking Luxury Goods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BC613-39FE-4256-9402-EDCBDCD04C8A}"/>
              </a:ext>
            </a:extLst>
          </p:cNvPr>
          <p:cNvSpPr txBox="1"/>
          <p:nvPr/>
        </p:nvSpPr>
        <p:spPr>
          <a:xfrm>
            <a:off x="97052" y="2193095"/>
            <a:ext cx="2081792" cy="369332"/>
          </a:xfrm>
          <a:prstGeom prst="rect">
            <a:avLst/>
          </a:prstGeom>
          <a:gradFill flip="none" rotWithShape="1">
            <a:gsLst>
              <a:gs pos="0">
                <a:srgbClr val="007DC6">
                  <a:shade val="30000"/>
                  <a:satMod val="115000"/>
                </a:srgbClr>
              </a:gs>
              <a:gs pos="50000">
                <a:srgbClr val="007DC6">
                  <a:shade val="67500"/>
                  <a:satMod val="115000"/>
                </a:srgbClr>
              </a:gs>
              <a:gs pos="100000">
                <a:srgbClr val="007DC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GB" sz="1800" b="1">
                <a:solidFill>
                  <a:schemeClr val="tx1"/>
                </a:solidFill>
              </a:rPr>
              <a:t>Product</a:t>
            </a:r>
            <a:r>
              <a:rPr lang="en-GB" b="1">
                <a:solidFill>
                  <a:schemeClr val="tx1"/>
                </a:solidFill>
              </a:rPr>
              <a:t> </a:t>
            </a:r>
            <a:r>
              <a:rPr lang="en-GB" sz="1800" b="1">
                <a:solidFill>
                  <a:schemeClr val="tx1"/>
                </a:solidFill>
              </a:rPr>
              <a:t>Tracking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7C24B-2EEB-4031-9870-A955A178B07F}"/>
              </a:ext>
            </a:extLst>
          </p:cNvPr>
          <p:cNvSpPr txBox="1"/>
          <p:nvPr/>
        </p:nvSpPr>
        <p:spPr>
          <a:xfrm>
            <a:off x="6257276" y="2123657"/>
            <a:ext cx="2058050" cy="369332"/>
          </a:xfrm>
          <a:prstGeom prst="rect">
            <a:avLst/>
          </a:prstGeom>
          <a:gradFill flip="none" rotWithShape="1">
            <a:gsLst>
              <a:gs pos="0">
                <a:srgbClr val="271D75">
                  <a:shade val="30000"/>
                  <a:satMod val="115000"/>
                </a:srgbClr>
              </a:gs>
              <a:gs pos="50000">
                <a:srgbClr val="271D75">
                  <a:shade val="67500"/>
                  <a:satMod val="115000"/>
                </a:srgbClr>
              </a:gs>
              <a:gs pos="100000">
                <a:srgbClr val="271D75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GB" sz="1800" b="1" dirty="0">
                <a:solidFill>
                  <a:schemeClr val="tx1"/>
                </a:solidFill>
              </a:rPr>
              <a:t>Disputes</a:t>
            </a:r>
            <a:r>
              <a:rPr lang="en-GB" sz="1800" b="1" dirty="0">
                <a:solidFill>
                  <a:schemeClr val="bg1"/>
                </a:solidFill>
              </a:rPr>
              <a:t> </a:t>
            </a:r>
            <a:r>
              <a:rPr lang="en-GB" sz="1800" b="1" dirty="0">
                <a:solidFill>
                  <a:schemeClr val="tx1"/>
                </a:solidFill>
              </a:rPr>
              <a:t>Settling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C22C-8F1D-459A-9B8D-A63CF922018F}"/>
              </a:ext>
            </a:extLst>
          </p:cNvPr>
          <p:cNvSpPr txBox="1"/>
          <p:nvPr/>
        </p:nvSpPr>
        <p:spPr>
          <a:xfrm>
            <a:off x="1392115" y="989989"/>
            <a:ext cx="6221135" cy="369332"/>
          </a:xfrm>
          <a:prstGeom prst="rect">
            <a:avLst/>
          </a:prstGeom>
          <a:gradFill flip="none" rotWithShape="1">
            <a:gsLst>
              <a:gs pos="0">
                <a:srgbClr val="EF3327">
                  <a:shade val="30000"/>
                  <a:satMod val="115000"/>
                </a:srgbClr>
              </a:gs>
              <a:gs pos="50000">
                <a:srgbClr val="EF3327">
                  <a:shade val="67500"/>
                  <a:satMod val="115000"/>
                </a:srgbClr>
              </a:gs>
              <a:gs pos="100000">
                <a:srgbClr val="EF332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GB" sz="1800" b="1" dirty="0">
                <a:solidFill>
                  <a:schemeClr val="tx1"/>
                </a:solidFill>
              </a:rPr>
              <a:t>Enhance cloud service security and for data protection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74EA33-4ADA-4743-8334-5BEE86760A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725"/>
          <a:stretch/>
        </p:blipFill>
        <p:spPr>
          <a:xfrm>
            <a:off x="1408132" y="3080074"/>
            <a:ext cx="1909532" cy="3611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B53439-029E-4FB7-891D-00E2C24D366B}"/>
              </a:ext>
            </a:extLst>
          </p:cNvPr>
          <p:cNvSpPr txBox="1"/>
          <p:nvPr/>
        </p:nvSpPr>
        <p:spPr>
          <a:xfrm>
            <a:off x="97622" y="3506000"/>
            <a:ext cx="2925259" cy="877163"/>
          </a:xfrm>
          <a:prstGeom prst="rect">
            <a:avLst/>
          </a:prstGeom>
          <a:gradFill flip="none" rotWithShape="1">
            <a:gsLst>
              <a:gs pos="0">
                <a:srgbClr val="A5CE4E">
                  <a:shade val="30000"/>
                  <a:satMod val="115000"/>
                </a:srgbClr>
              </a:gs>
              <a:gs pos="50000">
                <a:srgbClr val="A5CE4E">
                  <a:shade val="67500"/>
                  <a:satMod val="115000"/>
                </a:srgbClr>
              </a:gs>
              <a:gs pos="100000">
                <a:srgbClr val="A5CE4E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GB" sz="1700" b="1" dirty="0">
                <a:solidFill>
                  <a:schemeClr val="tx1"/>
                </a:solidFill>
              </a:rPr>
              <a:t>Storing patient’s medical records for insurance purposes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699A15-42E7-499A-A53C-AD49973078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1745" y="2757606"/>
            <a:ext cx="1757338" cy="10983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70F964-053C-4D44-92E4-CF557CA1CDA2}"/>
              </a:ext>
            </a:extLst>
          </p:cNvPr>
          <p:cNvSpPr txBox="1"/>
          <p:nvPr/>
        </p:nvSpPr>
        <p:spPr>
          <a:xfrm>
            <a:off x="6257276" y="3644606"/>
            <a:ext cx="2462076" cy="615553"/>
          </a:xfrm>
          <a:prstGeom prst="rect">
            <a:avLst/>
          </a:prstGeom>
          <a:gradFill flip="none" rotWithShape="1">
            <a:gsLst>
              <a:gs pos="0">
                <a:srgbClr val="054086">
                  <a:shade val="30000"/>
                  <a:satMod val="115000"/>
                </a:srgbClr>
              </a:gs>
              <a:gs pos="50000">
                <a:srgbClr val="054086">
                  <a:shade val="67500"/>
                  <a:satMod val="115000"/>
                </a:srgbClr>
              </a:gs>
              <a:gs pos="100000">
                <a:srgbClr val="05408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GB" sz="1700" b="1">
                <a:solidFill>
                  <a:schemeClr val="tx1"/>
                </a:solidFill>
              </a:rPr>
              <a:t>Enhance the mobility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343404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9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0" y="24195"/>
            <a:ext cx="9144000" cy="80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-GB" sz="4400" b="1">
                <a:latin typeface="Calibri"/>
                <a:ea typeface="Calibri"/>
                <a:cs typeface="Calibri"/>
                <a:sym typeface="Calibri"/>
              </a:rPr>
              <a:t>Blockchain Concept</a:t>
            </a:r>
            <a:endParaRPr sz="4400" b="1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828674" y="828825"/>
            <a:ext cx="7600949" cy="378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5BCCC-84D8-4BF6-BB06-D1F98AB7B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8020" t="6451" r="3258" b="2305"/>
          <a:stretch/>
        </p:blipFill>
        <p:spPr>
          <a:xfrm>
            <a:off x="3307556" y="1457325"/>
            <a:ext cx="2528887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5F2B6F-3E9C-48D8-9D63-F7D56EF46DEF}"/>
              </a:ext>
            </a:extLst>
          </p:cNvPr>
          <p:cNvSpPr txBox="1"/>
          <p:nvPr/>
        </p:nvSpPr>
        <p:spPr>
          <a:xfrm>
            <a:off x="6729413" y="1648620"/>
            <a:ext cx="122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latin typeface="Arial Rounded MT Bold" panose="020B0604020202020204" pitchFamily="34" charset="0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7B3E8-582F-4DAE-94F5-461451B78756}"/>
              </a:ext>
            </a:extLst>
          </p:cNvPr>
          <p:cNvSpPr txBox="1"/>
          <p:nvPr/>
        </p:nvSpPr>
        <p:spPr>
          <a:xfrm>
            <a:off x="7200900" y="2483791"/>
            <a:ext cx="122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latin typeface="Arial Rounded MT Bold" panose="020B0604020202020204" pitchFamily="34" charset="0"/>
              </a:rPr>
              <a:t>Hash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DAD42-C978-45A5-BB0E-202BA0D98BAF}"/>
              </a:ext>
            </a:extLst>
          </p:cNvPr>
          <p:cNvSpPr txBox="1"/>
          <p:nvPr/>
        </p:nvSpPr>
        <p:spPr>
          <a:xfrm>
            <a:off x="170258" y="2714623"/>
            <a:ext cx="239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latin typeface="Arial Rounded MT Bold" panose="020B0604020202020204" pitchFamily="34" charset="0"/>
              </a:rPr>
              <a:t>Previous Hash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B9CA8-AF54-4425-8FA3-F51D26DDE4A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836443" y="2714623"/>
            <a:ext cx="13644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4C8350-D281-4A2A-8E51-99D46383064D}"/>
              </a:ext>
            </a:extLst>
          </p:cNvPr>
          <p:cNvCxnSpPr/>
          <p:nvPr/>
        </p:nvCxnSpPr>
        <p:spPr>
          <a:xfrm>
            <a:off x="4700588" y="1857375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62ED3C7-95D7-4D6F-8204-9A5E223CACBB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565796" y="2945456"/>
            <a:ext cx="14275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0342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0" y="0"/>
            <a:ext cx="9144000" cy="92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-GB" sz="4400" b="1" dirty="0">
                <a:latin typeface="Calibri"/>
                <a:cs typeface="Calibri"/>
                <a:sym typeface="Calibri"/>
              </a:rPr>
              <a:t>Hash Concept I</a:t>
            </a:r>
            <a:endParaRPr lang="en-US" dirty="0"/>
          </a:p>
        </p:txBody>
      </p:sp>
      <p:pic>
        <p:nvPicPr>
          <p:cNvPr id="16" name="New video_Large">
            <a:hlinkClick r:id="" action="ppaction://media"/>
            <a:extLst>
              <a:ext uri="{FF2B5EF4-FFF2-40B4-BE49-F238E27FC236}">
                <a16:creationId xmlns:a16="http://schemas.microsoft.com/office/drawing/2014/main" id="{D08EC2A2-9FEF-43A6-886D-FED6B03860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1" end="9019.6458"/>
                  <p14:fade in="250" out="500"/>
                </p14:media>
              </p:ext>
            </p:extLst>
          </p:nvPr>
        </p:nvPicPr>
        <p:blipFill rotWithShape="1">
          <a:blip r:embed="rId6">
            <a:lum bright="20000"/>
          </a:blip>
          <a:srcRect l="12174" t="16368" r="12050" b="14730"/>
          <a:stretch>
            <a:fillRect/>
          </a:stretch>
        </p:blipFill>
        <p:spPr>
          <a:xfrm>
            <a:off x="1130299" y="920318"/>
            <a:ext cx="7150101" cy="365710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809564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0" y="0"/>
            <a:ext cx="9144000" cy="92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-GB" sz="4400" b="1" dirty="0">
                <a:latin typeface="Calibri"/>
                <a:cs typeface="Calibri"/>
                <a:sym typeface="Calibri"/>
              </a:rPr>
              <a:t>Hash Concept II</a:t>
            </a:r>
            <a:endParaRPr lang="en-US" dirty="0"/>
          </a:p>
        </p:txBody>
      </p:sp>
      <p:pic>
        <p:nvPicPr>
          <p:cNvPr id="4" name="New video_Large (2)">
            <a:hlinkClick r:id="" action="ppaction://media"/>
            <a:extLst>
              <a:ext uri="{FF2B5EF4-FFF2-40B4-BE49-F238E27FC236}">
                <a16:creationId xmlns:a16="http://schemas.microsoft.com/office/drawing/2014/main" id="{84437A2E-3A22-43EE-8B8C-24DB531801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65" end="4347.3125"/>
                  <p14:fade in="250" out="750"/>
                </p14:media>
              </p:ext>
            </p:extLst>
          </p:nvPr>
        </p:nvPicPr>
        <p:blipFill rotWithShape="1">
          <a:blip r:embed="rId6">
            <a:lum bright="20000"/>
          </a:blip>
          <a:srcRect l="12301" t="17497" r="12382" b="20116"/>
          <a:stretch/>
        </p:blipFill>
        <p:spPr>
          <a:xfrm>
            <a:off x="1008000" y="1066803"/>
            <a:ext cx="7257886" cy="3381826"/>
          </a:xfrm>
          <a:prstGeom prst="rect">
            <a:avLst/>
          </a:prstGeom>
          <a:effectLst>
            <a:outerShdw blurRad="1270000" dist="2540000" dir="21540000" sx="1000" sy="1000" algn="ctr" rotWithShape="0">
              <a:schemeClr val="tx1">
                <a:alpha val="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070415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AB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6;p34">
            <a:extLst>
              <a:ext uri="{FF2B5EF4-FFF2-40B4-BE49-F238E27FC236}">
                <a16:creationId xmlns:a16="http://schemas.microsoft.com/office/drawing/2014/main" id="{DE16ACF1-9226-4D84-A195-1EF7EEC5BEEA}"/>
              </a:ext>
            </a:extLst>
          </p:cNvPr>
          <p:cNvSpPr txBox="1"/>
          <p:nvPr/>
        </p:nvSpPr>
        <p:spPr>
          <a:xfrm>
            <a:off x="0" y="-1"/>
            <a:ext cx="9143999" cy="8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  <a:buFont typeface="Calibri"/>
            </a:pPr>
            <a:r>
              <a:rPr lang="en" sz="4000" b="1" dirty="0">
                <a:latin typeface="Calibri"/>
                <a:cs typeface="Calibri"/>
              </a:rPr>
              <a:t>Hash </a:t>
            </a:r>
            <a:r>
              <a:rPr lang="en-GB" sz="4000" b="1" dirty="0">
                <a:latin typeface="Calibri"/>
                <a:cs typeface="Calibri"/>
              </a:rPr>
              <a:t>Concept II</a:t>
            </a:r>
            <a:endParaRPr lang="en" sz="4000" b="1" dirty="0">
              <a:latin typeface="Calibri"/>
              <a:cs typeface="Calibri"/>
            </a:endParaRPr>
          </a:p>
        </p:txBody>
      </p:sp>
      <p:pic>
        <p:nvPicPr>
          <p:cNvPr id="2" name="New video_Large (3)">
            <a:hlinkClick r:id="" action="ppaction://media"/>
            <a:extLst>
              <a:ext uri="{FF2B5EF4-FFF2-40B4-BE49-F238E27FC236}">
                <a16:creationId xmlns:a16="http://schemas.microsoft.com/office/drawing/2014/main" id="{59F11AF8-A7EE-40A7-8194-22D4EC5C70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5" end="1372.3125"/>
                  <p14:fade in="250" out="750"/>
                </p14:media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670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0" y="0"/>
            <a:ext cx="9144000" cy="92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-GB" sz="4400" b="1" dirty="0">
                <a:latin typeface="Calibri"/>
                <a:cs typeface="Calibri"/>
                <a:sym typeface="Calibri"/>
              </a:rPr>
              <a:t>Security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C7DA34-B875-4D23-89FE-FD4280D4532F}"/>
                  </a:ext>
                </a:extLst>
              </p14:cNvPr>
              <p14:cNvContentPartPr/>
              <p14:nvPr/>
            </p14:nvContentPartPr>
            <p14:xfrm>
              <a:off x="5486149" y="140724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C7DA34-B875-4D23-89FE-FD4280D453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2149" y="129960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New video_Large (4)">
            <a:hlinkClick r:id="" action="ppaction://media"/>
            <a:extLst>
              <a:ext uri="{FF2B5EF4-FFF2-40B4-BE49-F238E27FC236}">
                <a16:creationId xmlns:a16="http://schemas.microsoft.com/office/drawing/2014/main" id="{93DC1D16-1E44-4831-914A-8277135395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13.6458"/>
                  <p14:fade in="500" out="1000"/>
                </p14:media>
              </p:ext>
            </p:extLst>
          </p:nvPr>
        </p:nvPicPr>
        <p:blipFill rotWithShape="1">
          <a:blip r:embed="rId10">
            <a:lum bright="20000"/>
          </a:blip>
          <a:srcRect l="-1" t="-112" r="133" b="-367"/>
          <a:stretch/>
        </p:blipFill>
        <p:spPr>
          <a:xfrm>
            <a:off x="1217693" y="813929"/>
            <a:ext cx="6657777" cy="3767963"/>
          </a:xfrm>
          <a:prstGeom prst="rect">
            <a:avLst/>
          </a:prstGeom>
          <a:ln w="28575" cmpd="sng">
            <a:solidFill>
              <a:schemeClr val="tx1"/>
            </a:solidFill>
          </a:ln>
          <a:effectLst>
            <a:glow>
              <a:schemeClr val="tx1"/>
            </a:glow>
            <a:innerShdw blurRad="114300">
              <a:schemeClr val="tx1">
                <a:alpha val="73000"/>
              </a:schemeClr>
            </a:innerShdw>
            <a:softEdge rad="635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2521E1-EDB3-43B2-9A82-5AD174BDEED0}"/>
                  </a:ext>
                </a:extLst>
              </p14:cNvPr>
              <p14:cNvContentPartPr/>
              <p14:nvPr/>
            </p14:nvContentPartPr>
            <p14:xfrm>
              <a:off x="4830229" y="1378446"/>
              <a:ext cx="1215000" cy="16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2521E1-EDB3-43B2-9A82-5AD174BDEE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76589" y="1270806"/>
                <a:ext cx="13226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6E6CD8-9FB2-494A-B442-900BFB77F525}"/>
                  </a:ext>
                </a:extLst>
              </p14:cNvPr>
              <p14:cNvContentPartPr/>
              <p14:nvPr/>
            </p14:nvContentPartPr>
            <p14:xfrm>
              <a:off x="4731589" y="1971006"/>
              <a:ext cx="1483200" cy="1222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6E6CD8-9FB2-494A-B442-900BFB77F5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77589" y="1863006"/>
                <a:ext cx="1590840" cy="14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8F0267-7895-482F-8208-24DCB709F528}"/>
                  </a:ext>
                </a:extLst>
              </p14:cNvPr>
              <p14:cNvContentPartPr/>
              <p14:nvPr/>
            </p14:nvContentPartPr>
            <p14:xfrm>
              <a:off x="7714909" y="1290606"/>
              <a:ext cx="169200" cy="4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8F0267-7895-482F-8208-24DCB709F52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61269" y="1182606"/>
                <a:ext cx="276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9D5D612-451F-495C-AE97-26ADF966C443}"/>
                  </a:ext>
                </a:extLst>
              </p14:cNvPr>
              <p14:cNvContentPartPr/>
              <p14:nvPr/>
            </p14:nvContentPartPr>
            <p14:xfrm>
              <a:off x="7581349" y="398886"/>
              <a:ext cx="829440" cy="7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9D5D612-451F-495C-AE97-26ADF966C44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27709" y="290886"/>
                <a:ext cx="9370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57BDA94-1D7B-4DC7-BC38-B11D9E669528}"/>
                  </a:ext>
                </a:extLst>
              </p14:cNvPr>
              <p14:cNvContentPartPr/>
              <p14:nvPr/>
            </p14:nvContentPartPr>
            <p14:xfrm>
              <a:off x="7585309" y="1403646"/>
              <a:ext cx="520920" cy="201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57BDA94-1D7B-4DC7-BC38-B11D9E6695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31309" y="1295646"/>
                <a:ext cx="6285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BC04F2-9D60-4355-A3E7-80CFCB9C2984}"/>
                  </a:ext>
                </a:extLst>
              </p14:cNvPr>
              <p14:cNvContentPartPr/>
              <p14:nvPr/>
            </p14:nvContentPartPr>
            <p14:xfrm>
              <a:off x="3475909" y="-16739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BC04F2-9D60-4355-A3E7-80CFCB9C298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58269" y="-18503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AD13BCB-C57A-4B88-B8B5-363ABCBB932D}"/>
                  </a:ext>
                </a:extLst>
              </p14:cNvPr>
              <p14:cNvContentPartPr/>
              <p14:nvPr/>
            </p14:nvContentPartPr>
            <p14:xfrm>
              <a:off x="1494469" y="1320486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AD13BCB-C57A-4B88-B8B5-363ABCBB93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0829" y="121248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1E290ED-E5F8-4391-BD5D-D887D7CBDE87}"/>
                  </a:ext>
                </a:extLst>
              </p14:cNvPr>
              <p14:cNvContentPartPr/>
              <p14:nvPr/>
            </p14:nvContentPartPr>
            <p14:xfrm>
              <a:off x="1494469" y="1320486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1E290ED-E5F8-4391-BD5D-D887D7CBDE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0829" y="121248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E08B72C-EE35-42B0-A056-471AC73D91D4}"/>
                  </a:ext>
                </a:extLst>
              </p14:cNvPr>
              <p14:cNvContentPartPr/>
              <p14:nvPr/>
            </p14:nvContentPartPr>
            <p14:xfrm>
              <a:off x="595909" y="1038246"/>
              <a:ext cx="1763640" cy="3013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E08B72C-EE35-42B0-A056-471AC73D91D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2269" y="930246"/>
                <a:ext cx="187128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85ED5D3-4663-4580-B11D-10A7FA749B4B}"/>
                  </a:ext>
                </a:extLst>
              </p14:cNvPr>
              <p14:cNvContentPartPr/>
              <p14:nvPr/>
            </p14:nvContentPartPr>
            <p14:xfrm>
              <a:off x="-17531" y="1168206"/>
              <a:ext cx="1376280" cy="39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85ED5D3-4663-4580-B11D-10A7FA749B4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71171" y="1060206"/>
                <a:ext cx="14839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E27FCCB-7B13-4B43-95DB-4B91330CF814}"/>
                  </a:ext>
                </a:extLst>
              </p14:cNvPr>
              <p14:cNvContentPartPr/>
              <p14:nvPr/>
            </p14:nvContentPartPr>
            <p14:xfrm>
              <a:off x="1182840" y="1211766"/>
              <a:ext cx="360" cy="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E27FCCB-7B13-4B43-95DB-4B91330CF8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8840" y="11037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D4DF830-4832-4432-BF18-4481F07AE8F2}"/>
                  </a:ext>
                </a:extLst>
              </p14:cNvPr>
              <p14:cNvContentPartPr/>
              <p14:nvPr/>
            </p14:nvContentPartPr>
            <p14:xfrm>
              <a:off x="1182840" y="1211766"/>
              <a:ext cx="360" cy="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D4DF830-4832-4432-BF18-4481F07AE8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8840" y="11037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911F6B9-54C9-4086-A114-6DDE08D731D5}"/>
                  </a:ext>
                </a:extLst>
              </p14:cNvPr>
              <p14:cNvContentPartPr/>
              <p14:nvPr/>
            </p14:nvContentPartPr>
            <p14:xfrm>
              <a:off x="1182840" y="610206"/>
              <a:ext cx="2660040" cy="6019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911F6B9-54C9-4086-A114-6DDE08D731D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28840" y="502206"/>
                <a:ext cx="2767680" cy="8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0B7D40B-3B24-41CC-9FCF-3734C68E4FD3}"/>
                  </a:ext>
                </a:extLst>
              </p14:cNvPr>
              <p14:cNvContentPartPr/>
              <p14:nvPr/>
            </p14:nvContentPartPr>
            <p14:xfrm>
              <a:off x="2989680" y="63366"/>
              <a:ext cx="1027800" cy="3862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0B7D40B-3B24-41CC-9FCF-3734C68E4FD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35680" y="-44274"/>
                <a:ext cx="11354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8B17111-E1F2-46E7-A18D-57883698199F}"/>
                  </a:ext>
                </a:extLst>
              </p14:cNvPr>
              <p14:cNvContentPartPr/>
              <p14:nvPr/>
            </p14:nvContentPartPr>
            <p14:xfrm>
              <a:off x="3313680" y="-240834"/>
              <a:ext cx="423720" cy="806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8B17111-E1F2-46E7-A18D-57883698199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60040" y="-348474"/>
                <a:ext cx="5313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0EFFFF9-AC50-45F9-94C7-B587C221536C}"/>
                  </a:ext>
                </a:extLst>
              </p14:cNvPr>
              <p14:cNvContentPartPr/>
              <p14:nvPr/>
            </p14:nvContentPartPr>
            <p14:xfrm>
              <a:off x="3519240" y="-196463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0EFFFF9-AC50-45F9-94C7-B587C22153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5600" y="-3041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CBA9F16-D785-478B-90F0-FC63829C39A4}"/>
                  </a:ext>
                </a:extLst>
              </p14:cNvPr>
              <p14:cNvContentPartPr/>
              <p14:nvPr/>
            </p14:nvContentPartPr>
            <p14:xfrm>
              <a:off x="3519240" y="-196463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CBA9F16-D785-478B-90F0-FC63829C39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5600" y="-3041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AD19C8F-6837-4A01-B637-DF59A2E6F563}"/>
                  </a:ext>
                </a:extLst>
              </p14:cNvPr>
              <p14:cNvContentPartPr/>
              <p14:nvPr/>
            </p14:nvContentPartPr>
            <p14:xfrm>
              <a:off x="3519240" y="-249023"/>
              <a:ext cx="662400" cy="52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AD19C8F-6837-4A01-B637-DF59A2E6F56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65600" y="-357023"/>
                <a:ext cx="7700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A1DBAA2-DC1F-407D-97AF-0798FBADBD89}"/>
                  </a:ext>
                </a:extLst>
              </p14:cNvPr>
              <p14:cNvContentPartPr/>
              <p14:nvPr/>
            </p14:nvContentPartPr>
            <p14:xfrm>
              <a:off x="2670360" y="33217"/>
              <a:ext cx="2305080" cy="237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A1DBAA2-DC1F-407D-97AF-0798FBADBD8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16360" y="-74423"/>
                <a:ext cx="24127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85A4F9A-AC67-41BA-AD8D-BE97AD5A0661}"/>
                  </a:ext>
                </a:extLst>
              </p14:cNvPr>
              <p14:cNvContentPartPr/>
              <p14:nvPr/>
            </p14:nvContentPartPr>
            <p14:xfrm>
              <a:off x="2212440" y="1350457"/>
              <a:ext cx="3074040" cy="9651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85A4F9A-AC67-41BA-AD8D-BE97AD5A066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58800" y="1242457"/>
                <a:ext cx="3181680" cy="11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708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1357550" y="1017739"/>
            <a:ext cx="6428900" cy="310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-GB" sz="6600" b="1" dirty="0">
                <a:latin typeface="Calibri"/>
                <a:cs typeface="Calibri"/>
              </a:rPr>
              <a:t>Designing a simple blockchain using R</a:t>
            </a:r>
            <a:endParaRPr lang="en" sz="6600" b="1" dirty="0">
              <a:latin typeface="Calibri"/>
              <a:cs typeface="Calibri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164498" y="-414574"/>
            <a:ext cx="3832139" cy="154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145870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B0198-3B0F-4764-AFC0-50B2D614B248}"/>
              </a:ext>
            </a:extLst>
          </p:cNvPr>
          <p:cNvSpPr txBox="1"/>
          <p:nvPr/>
        </p:nvSpPr>
        <p:spPr>
          <a:xfrm>
            <a:off x="2541181" y="318976"/>
            <a:ext cx="40616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Blockchain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Server</a:t>
            </a:r>
          </a:p>
        </p:txBody>
      </p:sp>
      <p:pic>
        <p:nvPicPr>
          <p:cNvPr id="2050" name="Picture 2" descr="Image result for plumber R">
            <a:extLst>
              <a:ext uri="{FF2B5EF4-FFF2-40B4-BE49-F238E27FC236}">
                <a16:creationId xmlns:a16="http://schemas.microsoft.com/office/drawing/2014/main" id="{BEAD0209-19E0-470D-B261-2F8DA0CF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94" y="418207"/>
            <a:ext cx="2473161" cy="28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DB915A3D-7EA2-4BBC-B082-0C15BE03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164" y="1394166"/>
            <a:ext cx="3396835" cy="26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wagger ui logo">
            <a:extLst>
              <a:ext uri="{FF2B5EF4-FFF2-40B4-BE49-F238E27FC236}">
                <a16:creationId xmlns:a16="http://schemas.microsoft.com/office/drawing/2014/main" id="{D700A784-EC65-49F6-887C-98F96E43E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94" y="3541110"/>
            <a:ext cx="2485362" cy="9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541190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B0198-3B0F-4764-AFC0-50B2D614B248}"/>
              </a:ext>
            </a:extLst>
          </p:cNvPr>
          <p:cNvSpPr txBox="1"/>
          <p:nvPr/>
        </p:nvSpPr>
        <p:spPr>
          <a:xfrm>
            <a:off x="1090509" y="265813"/>
            <a:ext cx="40616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HTTP requests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41B10-B44B-4FED-930F-E3C04AFE2C3E}"/>
              </a:ext>
            </a:extLst>
          </p:cNvPr>
          <p:cNvSpPr txBox="1"/>
          <p:nvPr/>
        </p:nvSpPr>
        <p:spPr>
          <a:xfrm>
            <a:off x="1169581" y="1297172"/>
            <a:ext cx="43487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is designed to enable communication between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and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 works as 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request-response protocol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between a client and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web browser may be the client, and an application on a computer that hosts a web site may be the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4" descr="Related image">
            <a:extLst>
              <a:ext uri="{FF2B5EF4-FFF2-40B4-BE49-F238E27FC236}">
                <a16:creationId xmlns:a16="http://schemas.microsoft.com/office/drawing/2014/main" id="{0D30CC55-8C14-4166-A0CA-A7F0DA24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472" y="2147777"/>
            <a:ext cx="2954122" cy="22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43203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1737900" y="741895"/>
            <a:ext cx="61722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24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1737908" y="1175125"/>
            <a:ext cx="5809400" cy="2250455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 sz="1100"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1800" b="1" i="0" u="none" strike="noStrike" cap="none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1800" b="1" i="0" u="none" strike="noStrike" cap="none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1800" b="1" i="0" u="none" strike="noStrike" cap="non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B0198-3B0F-4764-AFC0-50B2D614B248}"/>
              </a:ext>
            </a:extLst>
          </p:cNvPr>
          <p:cNvSpPr txBox="1"/>
          <p:nvPr/>
        </p:nvSpPr>
        <p:spPr>
          <a:xfrm>
            <a:off x="1090509" y="265813"/>
            <a:ext cx="40616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rplumber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050" name="Picture 2" descr="Image result for plumber R">
            <a:extLst>
              <a:ext uri="{FF2B5EF4-FFF2-40B4-BE49-F238E27FC236}">
                <a16:creationId xmlns:a16="http://schemas.microsoft.com/office/drawing/2014/main" id="{BEAD0209-19E0-470D-B261-2F8DA0CF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097" y="2697555"/>
            <a:ext cx="1511994" cy="175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C41B10-B44B-4FED-930F-E3C04AFE2C3E}"/>
              </a:ext>
            </a:extLst>
          </p:cNvPr>
          <p:cNvSpPr txBox="1"/>
          <p:nvPr/>
        </p:nvSpPr>
        <p:spPr>
          <a:xfrm>
            <a:off x="1169581" y="1297172"/>
            <a:ext cx="52843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Exposes existing R code as a service available to others on the Web.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#* @serializer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custom_json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#* @post /transactions/new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function(a){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Filters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and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Endpoints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are important things to know while using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rplumber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6034211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/>
        </p:nvSpPr>
        <p:spPr>
          <a:xfrm>
            <a:off x="998794" y="1362907"/>
            <a:ext cx="7600949" cy="378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Download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client.R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file from repository</a:t>
            </a:r>
          </a:p>
          <a:p>
            <a:pPr marL="4191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Code your requests!</a:t>
            </a:r>
          </a:p>
          <a:p>
            <a:pPr marL="4191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Check the browser for changes introduced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96B7B-B43E-449F-A164-02673480D8E4}"/>
              </a:ext>
            </a:extLst>
          </p:cNvPr>
          <p:cNvSpPr txBox="1"/>
          <p:nvPr/>
        </p:nvSpPr>
        <p:spPr>
          <a:xfrm>
            <a:off x="1090509" y="265813"/>
            <a:ext cx="4799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Writing your own requests</a:t>
            </a:r>
          </a:p>
        </p:txBody>
      </p:sp>
    </p:spTree>
    <p:extLst>
      <p:ext uri="{BB962C8B-B14F-4D97-AF65-F5344CB8AC3E}">
        <p14:creationId xmlns:p14="http://schemas.microsoft.com/office/powerpoint/2010/main" val="890751504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1904485" y="1129871"/>
            <a:ext cx="5140410" cy="196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" sz="6600" b="1">
                <a:latin typeface="Calibri"/>
                <a:cs typeface="Calibri"/>
              </a:rPr>
              <a:t>THANK YOU</a:t>
            </a:r>
          </a:p>
        </p:txBody>
      </p:sp>
      <p:sp>
        <p:nvSpPr>
          <p:cNvPr id="187" name="Google Shape;187;p34"/>
          <p:cNvSpPr txBox="1"/>
          <p:nvPr/>
        </p:nvSpPr>
        <p:spPr>
          <a:xfrm>
            <a:off x="164498" y="-414574"/>
            <a:ext cx="3832139" cy="154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88291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 sz="4400" dirty="0"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4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0"/>
          <p:cNvSpPr/>
          <p:nvPr/>
        </p:nvSpPr>
        <p:spPr>
          <a:xfrm>
            <a:off x="1159439" y="798544"/>
            <a:ext cx="84912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TOPICS: 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What Is </a:t>
            </a: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R and why to use it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Companies using 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R language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Flow control in R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Functions in R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Object and class in R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Data structure in R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Graphs and charts in R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52FEF5-4122-47F2-96DD-9D7627CC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35502" cy="514350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9D60EF54-AA23-4C83-AB4C-1325250CB05B}"/>
              </a:ext>
            </a:extLst>
          </p:cNvPr>
          <p:cNvSpPr/>
          <p:nvPr/>
        </p:nvSpPr>
        <p:spPr>
          <a:xfrm>
            <a:off x="8498" y="2286000"/>
            <a:ext cx="2484670" cy="2264569"/>
          </a:xfrm>
          <a:prstGeom prst="hexagon">
            <a:avLst>
              <a:gd name="adj" fmla="val 28154"/>
              <a:gd name="vf" fmla="val 115470"/>
            </a:avLst>
          </a:prstGeom>
          <a:solidFill>
            <a:srgbClr val="006EC9">
              <a:alpha val="50000"/>
            </a:srgb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1E9DD-3BDF-4D4E-B162-47CDA7E87653}"/>
              </a:ext>
            </a:extLst>
          </p:cNvPr>
          <p:cNvSpPr txBox="1"/>
          <p:nvPr/>
        </p:nvSpPr>
        <p:spPr>
          <a:xfrm>
            <a:off x="8498" y="2993886"/>
            <a:ext cx="2520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STATISTICAL</a:t>
            </a:r>
          </a:p>
          <a:p>
            <a:pPr algn="ctr"/>
            <a:r>
              <a:rPr lang="en-GB" sz="2400" b="1" dirty="0">
                <a:solidFill>
                  <a:schemeClr val="tx1"/>
                </a:solidFill>
              </a:rPr>
              <a:t>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7463D-9B14-4CE6-ACEA-602CC419F0DB}"/>
              </a:ext>
            </a:extLst>
          </p:cNvPr>
          <p:cNvSpPr txBox="1"/>
          <p:nvPr/>
        </p:nvSpPr>
        <p:spPr>
          <a:xfrm>
            <a:off x="35720" y="0"/>
            <a:ext cx="91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alibri"/>
                <a:ea typeface="Calibri"/>
                <a:cs typeface="Calibri"/>
                <a:sym typeface="Calibri"/>
              </a:rPr>
              <a:t>What Is      ? </a:t>
            </a:r>
            <a:endParaRPr lang="en-GB" dirty="0"/>
          </a:p>
        </p:txBody>
      </p:sp>
      <p:pic>
        <p:nvPicPr>
          <p:cNvPr id="13" name="Picture 2" descr="Image result for r">
            <a:extLst>
              <a:ext uri="{FF2B5EF4-FFF2-40B4-BE49-F238E27FC236}">
                <a16:creationId xmlns:a16="http://schemas.microsoft.com/office/drawing/2014/main" id="{D26E3D99-B46C-4059-88EF-1813319F7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76" y="52328"/>
            <a:ext cx="642982" cy="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410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/>
        </p:nvSpPr>
        <p:spPr>
          <a:xfrm>
            <a:off x="0" y="462305"/>
            <a:ext cx="9144000" cy="49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latin typeface="Calibri"/>
                <a:ea typeface="Calibri"/>
                <a:cs typeface="Calibri"/>
                <a:sym typeface="Calibri"/>
              </a:rPr>
              <a:t>Why Use      ?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endParaRPr sz="3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Image result for r">
            <a:extLst>
              <a:ext uri="{FF2B5EF4-FFF2-40B4-BE49-F238E27FC236}">
                <a16:creationId xmlns:a16="http://schemas.microsoft.com/office/drawing/2014/main" id="{763A4E84-0E42-4079-8A05-AA127F3A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872" y="86291"/>
            <a:ext cx="642982" cy="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95B15F5-3C6F-4365-BE61-BD3A714E7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926140"/>
              </p:ext>
            </p:extLst>
          </p:nvPr>
        </p:nvGraphicFramePr>
        <p:xfrm>
          <a:off x="1553028" y="960573"/>
          <a:ext cx="6037943" cy="3660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DEDD0C3-A6D8-42B2-A14D-F5FE10F26716}"/>
              </a:ext>
            </a:extLst>
          </p:cNvPr>
          <p:cNvSpPr txBox="1"/>
          <p:nvPr/>
        </p:nvSpPr>
        <p:spPr>
          <a:xfrm>
            <a:off x="5631541" y="1048371"/>
            <a:ext cx="2583543" cy="304800"/>
          </a:xfrm>
          <a:prstGeom prst="rect">
            <a:avLst/>
          </a:prstGeom>
          <a:solidFill>
            <a:srgbClr val="255AA8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OPEN SOURCE LANGUAGE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3FC77B-2D8D-45EA-9C33-9FE9ECC178C6}"/>
              </a:ext>
            </a:extLst>
          </p:cNvPr>
          <p:cNvSpPr txBox="1"/>
          <p:nvPr/>
        </p:nvSpPr>
        <p:spPr>
          <a:xfrm>
            <a:off x="5580740" y="4254141"/>
            <a:ext cx="2373087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A5408-C387-48A0-96A2-9D70E60BDE4B}"/>
              </a:ext>
            </a:extLst>
          </p:cNvPr>
          <p:cNvSpPr txBox="1"/>
          <p:nvPr/>
        </p:nvSpPr>
        <p:spPr>
          <a:xfrm>
            <a:off x="1705427" y="4254141"/>
            <a:ext cx="2140855" cy="30480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DATA VISUALIZATION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2A3AA1-4333-4B13-8646-21B5EE642282}"/>
              </a:ext>
            </a:extLst>
          </p:cNvPr>
          <p:cNvSpPr txBox="1"/>
          <p:nvPr/>
        </p:nvSpPr>
        <p:spPr>
          <a:xfrm>
            <a:off x="6352068" y="3221834"/>
            <a:ext cx="2477806" cy="307777"/>
          </a:xfrm>
          <a:prstGeom prst="rect">
            <a:avLst/>
          </a:prstGeom>
          <a:solidFill>
            <a:srgbClr val="DB441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1"/>
                </a:solidFill>
              </a:rPr>
              <a:t>STATISTICAL LANGUAGE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DCCE08-F12F-4522-8984-124444D29A3C}"/>
              </a:ext>
            </a:extLst>
          </p:cNvPr>
          <p:cNvSpPr txBox="1"/>
          <p:nvPr/>
        </p:nvSpPr>
        <p:spPr>
          <a:xfrm>
            <a:off x="145141" y="3221835"/>
            <a:ext cx="2924629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tx1"/>
                </a:solidFill>
              </a:rPr>
              <a:t>EXTREMELY COMPREHENSIVE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D0EEA3-3889-47D4-8F33-F548393DCF2F}"/>
              </a:ext>
            </a:extLst>
          </p:cNvPr>
          <p:cNvSpPr txBox="1"/>
          <p:nvPr/>
        </p:nvSpPr>
        <p:spPr>
          <a:xfrm>
            <a:off x="25398" y="1919033"/>
            <a:ext cx="311331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tx1"/>
                </a:solidFill>
              </a:rPr>
              <a:t>CROSS PLATFORM COMPATIBLE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6B8280-7756-4C4E-BC65-F0D2EF948B77}"/>
              </a:ext>
            </a:extLst>
          </p:cNvPr>
          <p:cNvSpPr txBox="1"/>
          <p:nvPr/>
        </p:nvSpPr>
        <p:spPr>
          <a:xfrm>
            <a:off x="590951" y="1041623"/>
            <a:ext cx="3236686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RELATES TO OTHER LANGUAGES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F37E8-DB03-42EE-A870-953438263736}"/>
              </a:ext>
            </a:extLst>
          </p:cNvPr>
          <p:cNvSpPr txBox="1"/>
          <p:nvPr/>
        </p:nvSpPr>
        <p:spPr>
          <a:xfrm>
            <a:off x="6299709" y="1827497"/>
            <a:ext cx="191537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37551973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304BC-55CA-4347-AC4E-656B90A75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" t="6111" r="2541" b="-3333"/>
          <a:stretch/>
        </p:blipFill>
        <p:spPr>
          <a:xfrm>
            <a:off x="2280124" y="812694"/>
            <a:ext cx="4263551" cy="3968731"/>
          </a:xfrm>
          <a:prstGeom prst="flowChartConnector">
            <a:avLst/>
          </a:prstGeom>
        </p:spPr>
      </p:pic>
      <p:pic>
        <p:nvPicPr>
          <p:cNvPr id="33" name="Picture 2" descr="Image result for r">
            <a:extLst>
              <a:ext uri="{FF2B5EF4-FFF2-40B4-BE49-F238E27FC236}">
                <a16:creationId xmlns:a16="http://schemas.microsoft.com/office/drawing/2014/main" id="{BB18CCE3-EC5F-4DEB-BDE7-60611D48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40" y="119754"/>
            <a:ext cx="603635" cy="43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B0BD4-C2A4-4162-A1BE-2C0DC423E6C7}"/>
              </a:ext>
            </a:extLst>
          </p:cNvPr>
          <p:cNvSpPr/>
          <p:nvPr/>
        </p:nvSpPr>
        <p:spPr>
          <a:xfrm>
            <a:off x="2263524" y="0"/>
            <a:ext cx="39597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4400"/>
            </a:pPr>
            <a:r>
              <a:rPr lang="en-GB" sz="4000" b="1" dirty="0">
                <a:latin typeface="Calibri"/>
                <a:ea typeface="Calibri"/>
                <a:cs typeface="Calibri"/>
                <a:sym typeface="Calibri"/>
              </a:rPr>
              <a:t>Companies Using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8642C-9945-4E12-825B-49AC7DB2EEA0}"/>
              </a:ext>
            </a:extLst>
          </p:cNvPr>
          <p:cNvSpPr txBox="1"/>
          <p:nvPr/>
        </p:nvSpPr>
        <p:spPr>
          <a:xfrm>
            <a:off x="4927260" y="780356"/>
            <a:ext cx="4152446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/>
              <a:t>Advertisement, Economic Forecasting and Big-data statistical </a:t>
            </a:r>
            <a:r>
              <a:rPr lang="en-GB" b="1" err="1"/>
              <a:t>modeling</a:t>
            </a:r>
            <a:r>
              <a:rPr lang="en-GB" b="1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4A7689-B3DD-47D2-89C8-9E1F44ACD266}"/>
              </a:ext>
            </a:extLst>
          </p:cNvPr>
          <p:cNvSpPr txBox="1"/>
          <p:nvPr/>
        </p:nvSpPr>
        <p:spPr>
          <a:xfrm>
            <a:off x="6191854" y="1909284"/>
            <a:ext cx="2887852" cy="52322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Data Visualization and Semantic Clustering.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018D5-2619-4724-8065-F5D334969A3C}"/>
              </a:ext>
            </a:extLst>
          </p:cNvPr>
          <p:cNvSpPr txBox="1"/>
          <p:nvPr/>
        </p:nvSpPr>
        <p:spPr>
          <a:xfrm>
            <a:off x="5313741" y="4581370"/>
            <a:ext cx="3765964" cy="307777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Data journalism and  Data visualization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A03109-AE50-4372-8CE2-6D8DEF0420EC}"/>
              </a:ext>
            </a:extLst>
          </p:cNvPr>
          <p:cNvSpPr txBox="1"/>
          <p:nvPr/>
        </p:nvSpPr>
        <p:spPr>
          <a:xfrm>
            <a:off x="64294" y="1027169"/>
            <a:ext cx="2722401" cy="52322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To help create innovative solutions like IBM Watson.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6462A9-DF88-41F5-A199-E9663A0E5D3B}"/>
              </a:ext>
            </a:extLst>
          </p:cNvPr>
          <p:cNvSpPr txBox="1"/>
          <p:nvPr/>
        </p:nvSpPr>
        <p:spPr>
          <a:xfrm>
            <a:off x="64294" y="2489282"/>
            <a:ext cx="2464595" cy="307777"/>
          </a:xfrm>
          <a:prstGeom prst="rect">
            <a:avLst/>
          </a:prstGeom>
          <a:gradFill flip="none" rotWithShape="1">
            <a:gsLst>
              <a:gs pos="0">
                <a:srgbClr val="FB5B81">
                  <a:shade val="30000"/>
                  <a:satMod val="115000"/>
                </a:srgbClr>
              </a:gs>
              <a:gs pos="50000">
                <a:srgbClr val="FB5B81">
                  <a:shade val="67500"/>
                  <a:satMod val="115000"/>
                </a:srgbClr>
              </a:gs>
              <a:gs pos="100000">
                <a:srgbClr val="FB5B81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Predict re-booking rates.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AC8BA9-6417-4D4E-B343-81D8A5C8346F}"/>
              </a:ext>
            </a:extLst>
          </p:cNvPr>
          <p:cNvSpPr txBox="1"/>
          <p:nvPr/>
        </p:nvSpPr>
        <p:spPr>
          <a:xfrm>
            <a:off x="64294" y="3931157"/>
            <a:ext cx="3243262" cy="116955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User behaviour, Visualizing infrastructure utilization data,</a:t>
            </a:r>
            <a:br>
              <a:rPr lang="en-GB" b="1" dirty="0"/>
            </a:br>
            <a:r>
              <a:rPr lang="en-GB" b="1" dirty="0"/>
              <a:t>Abnormal login detection, Time series anomaly detection, Forecast package.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FE3807-E2BC-4BA5-9E5A-9E8B5499BE79}"/>
              </a:ext>
            </a:extLst>
          </p:cNvPr>
          <p:cNvSpPr txBox="1"/>
          <p:nvPr/>
        </p:nvSpPr>
        <p:spPr>
          <a:xfrm>
            <a:off x="6367766" y="3234085"/>
            <a:ext cx="2711939" cy="954107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Exploratory Data and Experimental Analysis, Big-Data Visualization, Human Resources.</a:t>
            </a:r>
          </a:p>
        </p:txBody>
      </p:sp>
    </p:spTree>
    <p:extLst>
      <p:ext uri="{BB962C8B-B14F-4D97-AF65-F5344CB8AC3E}">
        <p14:creationId xmlns:p14="http://schemas.microsoft.com/office/powerpoint/2010/main" val="1771008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/>
          <p:nvPr/>
        </p:nvSpPr>
        <p:spPr>
          <a:xfrm>
            <a:off x="0" y="1143150"/>
            <a:ext cx="9644063" cy="252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indent="-457200">
              <a:buSzPts val="2400"/>
              <a:buFont typeface="+mj-lt"/>
              <a:buAutoNum type="arabicPeriod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Install: </a:t>
            </a: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R( </a:t>
            </a:r>
            <a:r>
              <a:rPr lang="en-GB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https://cran.r-project.org/bin/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) &amp; RStudio( </a:t>
            </a:r>
            <a:r>
              <a:rPr lang="en-GB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r>
              <a:rPr lang="en-GB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  </a:t>
            </a: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533400" indent="-457200">
              <a:buSzPts val="2400"/>
              <a:buFont typeface="+mj-lt"/>
              <a:buAutoNum type="arabicPeriod"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533400" indent="-457200">
              <a:buSzPts val="2400"/>
              <a:buFont typeface="+mj-lt"/>
              <a:buAutoNum type="arabicPeriod"/>
            </a:pPr>
            <a:r>
              <a:rPr lang="en-GB" sz="2400" dirty="0">
                <a:latin typeface="Calibri"/>
                <a:ea typeface="Calibri"/>
                <a:cs typeface="Calibri"/>
              </a:rPr>
              <a:t>Installing on Ubuntu using terminal </a:t>
            </a:r>
          </a:p>
          <a:p>
            <a:pPr>
              <a:buSzPts val="2400"/>
            </a:pPr>
            <a:r>
              <a:rPr lang="en-GB" sz="1200" dirty="0">
                <a:latin typeface="Courier New"/>
                <a:ea typeface="Calibri"/>
                <a:cs typeface="Calibri"/>
              </a:rPr>
              <a:t>     </a:t>
            </a:r>
            <a:r>
              <a:rPr lang="en-GB" sz="2000" dirty="0">
                <a:latin typeface="Courier New"/>
                <a:ea typeface="Calibri"/>
                <a:cs typeface="Calibri"/>
              </a:rPr>
              <a:t>$</a:t>
            </a:r>
            <a:r>
              <a:rPr lang="en-GB" sz="2000" dirty="0" err="1">
                <a:latin typeface="Courier New"/>
                <a:ea typeface="Calibri"/>
                <a:cs typeface="Calibri"/>
              </a:rPr>
              <a:t>sudo</a:t>
            </a:r>
            <a:r>
              <a:rPr lang="en-GB" sz="2000" dirty="0">
                <a:latin typeface="Courier New"/>
                <a:ea typeface="Calibri"/>
                <a:cs typeface="Calibri"/>
              </a:rPr>
              <a:t> apt-get install r-base</a:t>
            </a:r>
            <a:endParaRPr lang="en-GB" sz="2000" dirty="0"/>
          </a:p>
          <a:p>
            <a:pPr>
              <a:buSzPts val="2400"/>
            </a:pPr>
            <a:r>
              <a:rPr lang="en-GB" sz="2000" dirty="0">
                <a:latin typeface="Courier New"/>
                <a:ea typeface="Calibri"/>
                <a:cs typeface="Calibri"/>
              </a:rPr>
              <a:t>   $</a:t>
            </a:r>
            <a:r>
              <a:rPr lang="en-GB" sz="2000" dirty="0" err="1">
                <a:latin typeface="Courier New"/>
                <a:ea typeface="Calibri"/>
                <a:cs typeface="Calibri"/>
              </a:rPr>
              <a:t>sudo</a:t>
            </a:r>
            <a:r>
              <a:rPr lang="en-GB" sz="2000" dirty="0">
                <a:latin typeface="Courier New"/>
                <a:ea typeface="Calibri"/>
                <a:cs typeface="Calibri"/>
              </a:rPr>
              <a:t> apt-get install </a:t>
            </a:r>
            <a:r>
              <a:rPr lang="en-GB" sz="2000" dirty="0" err="1">
                <a:latin typeface="Courier New"/>
                <a:ea typeface="Calibri"/>
                <a:cs typeface="Calibri"/>
              </a:rPr>
              <a:t>gdebi</a:t>
            </a:r>
            <a:r>
              <a:rPr lang="en-GB" sz="2000" dirty="0">
                <a:latin typeface="Courier New"/>
                <a:ea typeface="Calibri"/>
                <a:cs typeface="Calibri"/>
              </a:rPr>
              <a:t>-core</a:t>
            </a:r>
            <a:endParaRPr lang="en" sz="40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400"/>
            </a:pPr>
            <a:r>
              <a:rPr lang="en" sz="4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3.   Ask for help from the Assembly team if you get stuck with anything!</a:t>
            </a:r>
            <a:endParaRPr sz="2400" dirty="0">
              <a:latin typeface="Calibri"/>
              <a:ea typeface="Calibri"/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400" u="sng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457200" y="20527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44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/>
        </p:nvSpPr>
        <p:spPr>
          <a:xfrm>
            <a:off x="457200" y="525163"/>
            <a:ext cx="8229600" cy="43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latin typeface="Calibri"/>
                <a:ea typeface="Calibri"/>
                <a:cs typeface="Calibri"/>
                <a:sym typeface="Calibri"/>
              </a:rPr>
              <a:t>Studio Layout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endParaRPr sz="3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Image result for r">
            <a:extLst>
              <a:ext uri="{FF2B5EF4-FFF2-40B4-BE49-F238E27FC236}">
                <a16:creationId xmlns:a16="http://schemas.microsoft.com/office/drawing/2014/main" id="{763A4E84-0E42-4079-8A05-AA127F3A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84" y="114357"/>
            <a:ext cx="642982" cy="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67245-1D2F-4F9E-83E5-E164C0E03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653" y="700087"/>
            <a:ext cx="6832693" cy="39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1255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544</Words>
  <Application>Microsoft Office PowerPoint</Application>
  <PresentationFormat>On-screen Show (16:9)</PresentationFormat>
  <Paragraphs>164</Paragraphs>
  <Slides>32</Slides>
  <Notes>32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Gill Sans MT</vt:lpstr>
      <vt:lpstr>Arial Rounded MT Bold</vt:lpstr>
      <vt:lpstr>Arial</vt:lpstr>
      <vt:lpstr>Avenir</vt:lpstr>
      <vt:lpstr>Calibri</vt:lpstr>
      <vt:lpstr>Courier New</vt:lpstr>
      <vt:lpstr>Office Theme</vt:lpstr>
      <vt:lpstr>Parcel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Agarwal</dc:creator>
  <cp:lastModifiedBy>Tushar Agarwal</cp:lastModifiedBy>
  <cp:revision>32</cp:revision>
  <dcterms:modified xsi:type="dcterms:W3CDTF">2019-03-30T05:40:40Z</dcterms:modified>
</cp:coreProperties>
</file>